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66" r:id="rId2"/>
    <p:sldId id="257" r:id="rId3"/>
    <p:sldId id="265" r:id="rId4"/>
    <p:sldId id="286" r:id="rId5"/>
    <p:sldId id="270" r:id="rId6"/>
    <p:sldId id="268" r:id="rId7"/>
    <p:sldId id="272" r:id="rId8"/>
    <p:sldId id="271" r:id="rId9"/>
    <p:sldId id="273" r:id="rId10"/>
    <p:sldId id="269" r:id="rId11"/>
    <p:sldId id="274" r:id="rId12"/>
    <p:sldId id="275" r:id="rId13"/>
    <p:sldId id="261" r:id="rId14"/>
    <p:sldId id="276" r:id="rId15"/>
    <p:sldId id="277" r:id="rId16"/>
    <p:sldId id="285" r:id="rId17"/>
    <p:sldId id="287" r:id="rId18"/>
    <p:sldId id="288" r:id="rId19"/>
    <p:sldId id="289" r:id="rId20"/>
    <p:sldId id="290" r:id="rId21"/>
    <p:sldId id="292" r:id="rId22"/>
    <p:sldId id="291" r:id="rId23"/>
    <p:sldId id="278" r:id="rId24"/>
    <p:sldId id="280" r:id="rId25"/>
    <p:sldId id="283" r:id="rId26"/>
    <p:sldId id="294" r:id="rId27"/>
    <p:sldId id="295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6600"/>
    <a:srgbClr val="618757"/>
    <a:srgbClr val="008000"/>
    <a:srgbClr val="000099"/>
    <a:srgbClr val="0033CC"/>
    <a:srgbClr val="0000FF"/>
    <a:srgbClr val="4073B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>
      <p:cViewPr>
        <p:scale>
          <a:sx n="57" d="100"/>
          <a:sy n="57" d="100"/>
        </p:scale>
        <p:origin x="-900" y="-5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9F201E-D5E7-480D-B589-C5918A79B0A3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A46E10-A6F9-4F5D-95D8-F81C37BFCB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7889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443341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016894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6200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12841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96732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3884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07768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5062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1509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3420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58310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6789B1A8-807A-46F1-8454-17E27D7869F0}" type="datetimeFigureOut">
              <a:rPr lang="ru-RU" smtClean="0"/>
              <a:pPr/>
              <a:t>13.11.2015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D66F232C-89F4-421F-A789-4BEAFEE9B4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5035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e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71049"/>
            <a:ext cx="12192000" cy="21428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3600" b="1" dirty="0" smtClean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онкурс </a:t>
            </a:r>
            <a:r>
              <a:rPr lang="ru-RU" sz="3600" b="1" dirty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творческих работ </a:t>
            </a:r>
            <a:r>
              <a:rPr lang="ru-RU" sz="3600" b="1" dirty="0" smtClean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600" b="1" dirty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рамках муниципального образовательного</a:t>
            </a:r>
            <a:br>
              <a:rPr lang="ru-RU" sz="3600" b="1" dirty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просветительского патриотического проекта</a:t>
            </a:r>
            <a:br>
              <a:rPr lang="ru-RU" sz="3600" b="1" dirty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200" b="1" dirty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«Познаем мир с Русским географическим обществом</a:t>
            </a:r>
            <a:r>
              <a:rPr lang="ru-RU" sz="4200" b="1" dirty="0" smtClean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4200" b="1" dirty="0">
              <a:solidFill>
                <a:srgbClr val="61875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03177" y="2508248"/>
            <a:ext cx="6345381" cy="1038516"/>
          </a:xfrm>
        </p:spPr>
        <p:txBody>
          <a:bodyPr>
            <a:normAutofit fontScale="92500" lnSpcReduction="20000"/>
          </a:bodyPr>
          <a:lstStyle/>
          <a:p>
            <a:pPr marL="45720" indent="0" algn="ctr">
              <a:buNone/>
            </a:pPr>
            <a:r>
              <a:rPr lang="ru-RU" sz="32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Номинация:</a:t>
            </a:r>
          </a:p>
          <a:p>
            <a:pPr marL="45720" indent="0" algn="ctr">
              <a:buNone/>
            </a:pPr>
            <a:r>
              <a:rPr lang="ru-RU" sz="4000" b="1" dirty="0" smtClean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solidFill>
                  <a:srgbClr val="6187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ДНЕВНИК ПУТЕШЕСТВЕННИКА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10" r="13089"/>
          <a:stretch/>
        </p:blipFill>
        <p:spPr>
          <a:xfrm>
            <a:off x="508284" y="2923884"/>
            <a:ext cx="4978400" cy="3314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818909" y="4424215"/>
            <a:ext cx="591127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Авторы:</a:t>
            </a:r>
          </a:p>
          <a:p>
            <a:r>
              <a:rPr lang="ru-RU" dirty="0" smtClean="0"/>
              <a:t> </a:t>
            </a:r>
            <a:r>
              <a:rPr lang="ru-RU" dirty="0" err="1" smtClean="0"/>
              <a:t>Ветлова</a:t>
            </a:r>
            <a:r>
              <a:rPr lang="ru-RU" dirty="0" smtClean="0"/>
              <a:t> Валерия 9А МБОУ «СОШ№196»</a:t>
            </a:r>
          </a:p>
          <a:p>
            <a:r>
              <a:rPr lang="ru-RU" dirty="0" smtClean="0"/>
              <a:t>Сергеев Александр 9А</a:t>
            </a:r>
            <a:r>
              <a:rPr lang="ru-RU" dirty="0"/>
              <a:t>МБОУ «СОШ№196</a:t>
            </a:r>
            <a:r>
              <a:rPr lang="ru-RU" dirty="0" smtClean="0"/>
              <a:t>»</a:t>
            </a:r>
          </a:p>
          <a:p>
            <a:r>
              <a:rPr lang="ru-RU" dirty="0" smtClean="0"/>
              <a:t>Сирота Любовь 8Б</a:t>
            </a:r>
            <a:r>
              <a:rPr lang="ru-RU" dirty="0"/>
              <a:t>МБОУ «СОШ№196</a:t>
            </a:r>
            <a:r>
              <a:rPr lang="ru-RU" dirty="0" smtClean="0"/>
              <a:t>»</a:t>
            </a:r>
          </a:p>
          <a:p>
            <a:r>
              <a:rPr lang="ru-RU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Руководители: </a:t>
            </a:r>
            <a:endParaRPr lang="ru-RU" b="1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err="1" smtClean="0"/>
              <a:t>М.А.Матвеева</a:t>
            </a:r>
            <a:r>
              <a:rPr lang="ru-RU" dirty="0" smtClean="0"/>
              <a:t>  </a:t>
            </a:r>
            <a:r>
              <a:rPr lang="ru-RU" i="1" dirty="0" smtClean="0"/>
              <a:t>учитель биологии </a:t>
            </a:r>
            <a:r>
              <a:rPr lang="ru-RU" dirty="0" smtClean="0"/>
              <a:t>МБОУ </a:t>
            </a:r>
            <a:r>
              <a:rPr lang="ru-RU" dirty="0"/>
              <a:t>«СОШ№196»</a:t>
            </a:r>
          </a:p>
          <a:p>
            <a:r>
              <a:rPr lang="ru-RU" dirty="0" err="1" smtClean="0"/>
              <a:t>Н.П.Сергеева</a:t>
            </a:r>
            <a:r>
              <a:rPr lang="ru-RU" dirty="0" smtClean="0"/>
              <a:t>  </a:t>
            </a:r>
            <a:r>
              <a:rPr lang="ru-RU" i="1" dirty="0" smtClean="0"/>
              <a:t>учитель технологии </a:t>
            </a:r>
            <a:r>
              <a:rPr lang="ru-RU" dirty="0" smtClean="0"/>
              <a:t>МБОУ </a:t>
            </a:r>
            <a:r>
              <a:rPr lang="ru-RU" dirty="0"/>
              <a:t>«СОШ№196»</a:t>
            </a:r>
          </a:p>
          <a:p>
            <a:endParaRPr lang="ru-RU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56643" y="3576935"/>
            <a:ext cx="566635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«Самара - 2014»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576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728"/>
          <a:stretch/>
        </p:blipFill>
        <p:spPr bwMode="auto">
          <a:xfrm>
            <a:off x="383591" y="387925"/>
            <a:ext cx="6876190" cy="3105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78254" y="416436"/>
            <a:ext cx="4673599" cy="4667216"/>
          </a:xfrm>
        </p:spPr>
        <p:txBody>
          <a:bodyPr>
            <a:normAutofit fontScale="90000"/>
          </a:bodyPr>
          <a:lstStyle/>
          <a:p>
            <a:pPr marL="45720" lvl="0" algn="ctr">
              <a:spcBef>
                <a:spcPts val="1400"/>
              </a:spcBef>
            </a:pPr>
            <a:r>
              <a:rPr lang="ru-RU" sz="2400" b="1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Село </a:t>
            </a:r>
            <a:r>
              <a:rPr lang="ru-RU" sz="2400" b="1" dirty="0" err="1" smtClean="0">
                <a:solidFill>
                  <a:srgbClr val="006600"/>
                </a:solidFill>
                <a:ea typeface="Times New Roman" panose="02020603050405020304" pitchFamily="18" charset="0"/>
              </a:rPr>
              <a:t>Смолькино</a:t>
            </a:r>
            <a:r>
              <a:rPr lang="ru-RU" sz="2400" b="1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 – Садовое товарищество «Федоровские луга» (169 км)</a:t>
            </a:r>
            <a:r>
              <a:rPr lang="ru-RU" sz="2400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rgbClr val="006600"/>
                </a:solidFill>
                <a:ea typeface="Times New Roman" panose="02020603050405020304" pitchFamily="18" charset="0"/>
              </a:rPr>
            </a:br>
            <a:r>
              <a:rPr lang="ru-RU" sz="2000" dirty="0">
                <a:solidFill>
                  <a:srgbClr val="006600"/>
                </a:solidFill>
                <a:ea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006600"/>
                </a:solidFill>
                <a:ea typeface="Times New Roman" panose="02020603050405020304" pitchFamily="18" charset="0"/>
              </a:rPr>
            </a:br>
            <a:r>
              <a:rPr lang="ru-RU" sz="2000" dirty="0" smtClean="0">
                <a:solidFill>
                  <a:srgbClr val="006600"/>
                </a:solidFill>
                <a:latin typeface="+mn-lt"/>
                <a:ea typeface="Times New Roman" panose="02020603050405020304" pitchFamily="18" charset="0"/>
              </a:rPr>
              <a:t>С 3 по 6 июля </a:t>
            </a:r>
            <a:r>
              <a:rPr lang="ru-RU" sz="2000" dirty="0">
                <a:solidFill>
                  <a:srgbClr val="006600"/>
                </a:solidFill>
                <a:latin typeface="+mn-lt"/>
                <a:ea typeface="Times New Roman" panose="02020603050405020304" pitchFamily="18" charset="0"/>
              </a:rPr>
              <a:t>на Федоровских лугах под Самарой, на живописном берегу реки </a:t>
            </a:r>
            <a:r>
              <a:rPr lang="ru-RU" sz="2000" dirty="0" smtClean="0">
                <a:solidFill>
                  <a:srgbClr val="006600"/>
                </a:solidFill>
                <a:latin typeface="+mn-lt"/>
                <a:ea typeface="Times New Roman" panose="02020603050405020304" pitchFamily="18" charset="0"/>
              </a:rPr>
              <a:t>Волги проводится </a:t>
            </a:r>
            <a:r>
              <a:rPr lang="ru-RU" sz="2000" dirty="0">
                <a:solidFill>
                  <a:srgbClr val="006600"/>
                </a:solidFill>
                <a:latin typeface="+mn-lt"/>
                <a:ea typeface="Times New Roman" panose="02020603050405020304" pitchFamily="18" charset="0"/>
              </a:rPr>
              <a:t>Грушинский фестиваль – всероссийский фестиваль авторской песни имени Валерия Грушина. </a:t>
            </a:r>
            <a:r>
              <a:rPr lang="ru-RU" sz="2000" dirty="0" smtClean="0">
                <a:solidFill>
                  <a:srgbClr val="006600"/>
                </a:solidFill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6600"/>
                </a:solidFill>
                <a:latin typeface="+mn-lt"/>
                <a:ea typeface="Times New Roman" panose="02020603050405020304" pitchFamily="18" charset="0"/>
              </a:rPr>
              <a:t>Здесь собираются тысячи любителей бардовской песни не только из России, но и других стран мира. Фестиваль проводится </a:t>
            </a:r>
            <a:r>
              <a:rPr lang="ru-RU" sz="2000" dirty="0" smtClean="0">
                <a:solidFill>
                  <a:srgbClr val="006600"/>
                </a:solidFill>
                <a:latin typeface="+mn-lt"/>
                <a:ea typeface="Times New Roman" panose="02020603050405020304" pitchFamily="18" charset="0"/>
              </a:rPr>
              <a:t>с целью </a:t>
            </a:r>
            <a:r>
              <a:rPr lang="ru-RU" sz="2000" dirty="0">
                <a:solidFill>
                  <a:srgbClr val="006600"/>
                </a:solidFill>
                <a:latin typeface="+mn-lt"/>
                <a:ea typeface="Times New Roman" panose="02020603050405020304" pitchFamily="18" charset="0"/>
              </a:rPr>
              <a:t>приобщения молодежи к музыке, поэзии, туризму и спорту, сохранения и развития авторской песни, выявления талантливых авторов и исполнителей, пропаганды здорового образа </a:t>
            </a:r>
            <a:r>
              <a:rPr lang="ru-RU" sz="2000" dirty="0" smtClean="0">
                <a:solidFill>
                  <a:srgbClr val="006600"/>
                </a:solidFill>
                <a:latin typeface="+mn-lt"/>
                <a:ea typeface="Times New Roman" panose="02020603050405020304" pitchFamily="18" charset="0"/>
              </a:rPr>
              <a:t>жизни.</a:t>
            </a:r>
            <a:endParaRPr lang="ru-RU" sz="2200" b="1" i="1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6618" y="1479156"/>
            <a:ext cx="15978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село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Смолькино</a:t>
            </a:r>
            <a:r>
              <a:rPr lang="ru-RU" dirty="0" smtClean="0">
                <a:solidFill>
                  <a:srgbClr val="A6B727"/>
                </a:solidFill>
              </a:rPr>
              <a:t/>
            </a:r>
            <a:br>
              <a:rPr lang="ru-RU" dirty="0" smtClean="0">
                <a:solidFill>
                  <a:srgbClr val="A6B727"/>
                </a:solidFill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89963" y="722806"/>
            <a:ext cx="2026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Федоровские луга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5" t="1031" r="1299" b="22470"/>
          <a:stretch/>
        </p:blipFill>
        <p:spPr>
          <a:xfrm>
            <a:off x="380835" y="3413366"/>
            <a:ext cx="3967348" cy="3122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446155" y="4966563"/>
            <a:ext cx="74083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>
                <a:solidFill>
                  <a:srgbClr val="006600"/>
                </a:solidFill>
                <a:ea typeface="Times New Roman" panose="02020603050405020304" pitchFamily="18" charset="0"/>
              </a:rPr>
              <a:t>Исполнилась наша мечта – </a:t>
            </a:r>
            <a:endParaRPr lang="ru-RU" sz="2400" b="1" i="1" dirty="0" smtClean="0">
              <a:solidFill>
                <a:srgbClr val="006600"/>
              </a:solidFill>
              <a:ea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мы </a:t>
            </a:r>
            <a:r>
              <a:rPr lang="ru-RU" sz="2400" b="1" i="1" dirty="0">
                <a:solidFill>
                  <a:srgbClr val="006600"/>
                </a:solidFill>
                <a:ea typeface="Times New Roman" panose="02020603050405020304" pitchFamily="18" charset="0"/>
              </a:rPr>
              <a:t>побывали на Грушинском фестивале! </a:t>
            </a:r>
            <a:endParaRPr lang="ru-RU" sz="2400" b="1" i="1" dirty="0" smtClean="0">
              <a:solidFill>
                <a:srgbClr val="006600"/>
              </a:solidFill>
              <a:ea typeface="Times New Roman" panose="02020603050405020304" pitchFamily="18" charset="0"/>
            </a:endParaRPr>
          </a:p>
          <a:p>
            <a:pPr algn="ctr"/>
            <a:r>
              <a:rPr lang="ru-RU" sz="2400" b="1" i="1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4-е </a:t>
            </a:r>
            <a:r>
              <a:rPr lang="ru-RU" sz="2400" b="1" i="1" dirty="0">
                <a:solidFill>
                  <a:srgbClr val="006600"/>
                </a:solidFill>
                <a:ea typeface="Times New Roman" panose="02020603050405020304" pitchFamily="18" charset="0"/>
              </a:rPr>
              <a:t>незабываемых дня и 3-и не менее незабываемых ночи!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32275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891" y="338410"/>
            <a:ext cx="4628996" cy="3085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6464"/>
          <a:stretch/>
        </p:blipFill>
        <p:spPr>
          <a:xfrm>
            <a:off x="5608893" y="338411"/>
            <a:ext cx="5880147" cy="3242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323" t="33940" b="15017"/>
          <a:stretch/>
        </p:blipFill>
        <p:spPr>
          <a:xfrm>
            <a:off x="6466114" y="3880550"/>
            <a:ext cx="5288807" cy="2606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266"/>
          <a:stretch/>
        </p:blipFill>
        <p:spPr>
          <a:xfrm>
            <a:off x="546925" y="3827600"/>
            <a:ext cx="4514932" cy="26322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611085" y="3500582"/>
            <a:ext cx="89371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6600"/>
                </a:solidFill>
              </a:rPr>
              <a:t>Незабываемые встречи останутся надолго в нашей памяти</a:t>
            </a:r>
            <a:r>
              <a:rPr lang="ru-RU" sz="2000" dirty="0" smtClean="0">
                <a:solidFill>
                  <a:srgbClr val="006600"/>
                </a:solidFill>
              </a:rPr>
              <a:t>!</a:t>
            </a:r>
            <a:endParaRPr lang="ru-RU" sz="20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99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187" y="2623127"/>
            <a:ext cx="6112450" cy="3768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26572" y="332510"/>
            <a:ext cx="1147354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</a:rPr>
              <a:t>Садовое </a:t>
            </a:r>
            <a:r>
              <a:rPr lang="ru-RU" sz="2800" b="1" dirty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</a:rPr>
              <a:t>товарищество «Федоровские луга</a:t>
            </a:r>
            <a:r>
              <a:rPr lang="ru-RU" sz="2800" b="1" dirty="0" smtClean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</a:rPr>
              <a:t>» </a:t>
            </a:r>
            <a:r>
              <a:rPr lang="ru-RU" sz="2800" b="1" dirty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</a:rPr>
              <a:t>- </a:t>
            </a:r>
            <a:endParaRPr lang="ru-RU" sz="2800" b="1" dirty="0" smtClean="0">
              <a:solidFill>
                <a:srgbClr val="006600"/>
              </a:solidFill>
              <a:latin typeface="+mj-lt"/>
              <a:ea typeface="Times New Roman" panose="02020603050405020304" pitchFamily="18" charset="0"/>
            </a:endParaRPr>
          </a:p>
          <a:p>
            <a:pPr algn="r"/>
            <a:r>
              <a:rPr lang="ru-RU" sz="2800" b="1" dirty="0" smtClean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</a:rPr>
              <a:t>Самара</a:t>
            </a:r>
            <a:r>
              <a:rPr lang="ru-RU" sz="2800" b="1" dirty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</a:rPr>
              <a:t>, </a:t>
            </a:r>
            <a:r>
              <a:rPr lang="ru-RU" sz="2800" b="1" dirty="0" err="1">
                <a:solidFill>
                  <a:srgbClr val="006600"/>
                </a:solidFill>
                <a:latin typeface="+mj-lt"/>
                <a:ea typeface="Times New Roman" panose="02020603050405020304" pitchFamily="18" charset="0"/>
              </a:rPr>
              <a:t>Поджа́бный</a:t>
            </a:r>
            <a:r>
              <a:rPr lang="ru-RU" sz="2800" b="1" dirty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</a:rPr>
              <a:t> (Рождественский) остров (97 км</a:t>
            </a:r>
            <a:r>
              <a:rPr lang="ru-RU" sz="2800" b="1" dirty="0" smtClean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</a:rPr>
              <a:t>).</a:t>
            </a:r>
          </a:p>
          <a:p>
            <a:r>
              <a:rPr lang="ru-RU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        Остров находится </a:t>
            </a:r>
            <a:r>
              <a:rPr lang="ru-RU" dirty="0">
                <a:solidFill>
                  <a:srgbClr val="006600"/>
                </a:solidFill>
                <a:ea typeface="Times New Roman" panose="02020603050405020304" pitchFamily="18" charset="0"/>
              </a:rPr>
              <a:t>в юго-восточной части Самарской луки напротив Самары, между Рождественской Воложкой и Саратовским водохранилищем. Образовался в 1639 году из части левобережья р. Волга </a:t>
            </a:r>
            <a:r>
              <a:rPr lang="ru-RU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в </a:t>
            </a:r>
            <a:r>
              <a:rPr lang="ru-RU" dirty="0">
                <a:solidFill>
                  <a:srgbClr val="006600"/>
                </a:solidFill>
                <a:ea typeface="Times New Roman" panose="02020603050405020304" pitchFamily="18" charset="0"/>
              </a:rPr>
              <a:t>результате проведения гидротехнических мероприятий на древнем русле </a:t>
            </a:r>
            <a:r>
              <a:rPr lang="ru-RU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реки гарнизоном </a:t>
            </a:r>
            <a:r>
              <a:rPr lang="ru-RU" dirty="0">
                <a:solidFill>
                  <a:srgbClr val="006600"/>
                </a:solidFill>
                <a:ea typeface="Times New Roman" panose="02020603050405020304" pitchFamily="18" charset="0"/>
              </a:rPr>
              <a:t>Самарской крепости.  </a:t>
            </a:r>
            <a: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000000"/>
                </a:solidFill>
                <a:ea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003300"/>
                </a:solidFill>
              </a:rPr>
              <a:t>На этом острове мы прожили 2 дня. Там мы купались, гуляли, оттуда совершали экскурсии в г. Самару</a:t>
            </a:r>
            <a:r>
              <a:rPr lang="ru-RU" dirty="0" smtClean="0">
                <a:solidFill>
                  <a:srgbClr val="003300"/>
                </a:solidFill>
              </a:rPr>
              <a:t>.</a:t>
            </a:r>
            <a:endParaRPr lang="ru-RU" dirty="0">
              <a:solidFill>
                <a:srgbClr val="0033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15260" y="2917833"/>
            <a:ext cx="4961370" cy="31752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77026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800" y="487217"/>
            <a:ext cx="11363036" cy="6079837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0"/>
              </a:spcAft>
              <a:buNone/>
            </a:pPr>
            <a:r>
              <a:rPr lang="ru-RU" sz="2000" b="1" i="1" dirty="0" smtClean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Но, если Вы думаете, что мы совершаем свои путешествия только ради развлечения, то очень ошибаетесь!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033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Потому что Летняя детская эколого-краеведческая экспедиция имеет </a:t>
            </a:r>
            <a:r>
              <a:rPr lang="ru-RU" sz="1800" i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  <a:cs typeface="Times New Roman" panose="02020603050405020304" pitchFamily="18" charset="0"/>
              </a:rPr>
              <a:t>естественно-научную, социальную и туристско-эколого-краеведческую </a:t>
            </a:r>
            <a:r>
              <a:rPr lang="ru-RU" sz="1800" dirty="0" smtClean="0">
                <a:solidFill>
                  <a:srgbClr val="0033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направленности. </a:t>
            </a:r>
          </a:p>
          <a:p>
            <a:pPr marL="0" indent="0" algn="just">
              <a:spcAft>
                <a:spcPts val="0"/>
              </a:spcAft>
              <a:buNone/>
            </a:pPr>
            <a:r>
              <a:rPr lang="ru-RU" sz="1800" b="1" i="1" dirty="0" smtClean="0">
                <a:solidFill>
                  <a:srgbClr val="0066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ходе всех экспедиций проводятся теоретические </a:t>
            </a:r>
            <a:r>
              <a:rPr lang="ru-RU" sz="1800" b="1" i="1" dirty="0">
                <a:solidFill>
                  <a:srgbClr val="0066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 практические занятия по естественно - научным </a:t>
            </a:r>
            <a:r>
              <a:rPr lang="ru-RU" sz="1800" b="1" i="1" dirty="0" smtClean="0">
                <a:solidFill>
                  <a:srgbClr val="0066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дисциплинам, совершенствуются методы </a:t>
            </a:r>
            <a:r>
              <a:rPr lang="ru-RU" sz="1800" b="1" i="1" dirty="0">
                <a:solidFill>
                  <a:srgbClr val="0066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проектно-исследовательской деятельности. </a:t>
            </a:r>
            <a:r>
              <a:rPr lang="ru-RU" sz="1800" b="1" i="1" dirty="0" smtClean="0">
                <a:solidFill>
                  <a:srgbClr val="0066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 в нашей экспедиции впервые использовалось современное оборудование </a:t>
            </a:r>
            <a:r>
              <a:rPr lang="ru-RU" sz="1800" b="1" i="1" dirty="0">
                <a:solidFill>
                  <a:srgbClr val="0066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(цифровая лаборатория «Архимед»), </a:t>
            </a:r>
            <a:r>
              <a:rPr lang="ru-RU" sz="1800" b="1" i="1" dirty="0" smtClean="0">
                <a:solidFill>
                  <a:srgbClr val="0066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позволяющая </a:t>
            </a:r>
            <a:r>
              <a:rPr lang="ru-RU" sz="1800" b="1" i="1" dirty="0">
                <a:solidFill>
                  <a:srgbClr val="0066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работать в полевых условиях.</a:t>
            </a:r>
            <a:endParaRPr lang="ru-RU" sz="1800" b="1" i="1" dirty="0" smtClean="0">
              <a:solidFill>
                <a:srgbClr val="0066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</a:pPr>
            <a:r>
              <a:rPr lang="ru-RU" b="1" i="1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1" i="1" dirty="0" smtClean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04" r="7914" b="13995"/>
          <a:stretch/>
        </p:blipFill>
        <p:spPr>
          <a:xfrm>
            <a:off x="849745" y="2974302"/>
            <a:ext cx="5190837" cy="3341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68" r="14178"/>
          <a:stretch/>
        </p:blipFill>
        <p:spPr>
          <a:xfrm>
            <a:off x="7322946" y="2909458"/>
            <a:ext cx="4028544" cy="34059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3031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855" y="286333"/>
            <a:ext cx="11508509" cy="6234544"/>
          </a:xfrm>
        </p:spPr>
        <p:txBody>
          <a:bodyPr>
            <a:normAutofit/>
          </a:bodyPr>
          <a:lstStyle/>
          <a:p>
            <a:pPr marL="0" lvl="0" indent="0" algn="ctr">
              <a:buClr>
                <a:srgbClr val="A6B727"/>
              </a:buClr>
              <a:buNone/>
            </a:pPr>
            <a:r>
              <a:rPr lang="ru-RU" sz="2400" b="1" i="1" dirty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i="1" dirty="0" smtClean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экспедиции «Самара - 2014» мы познакомились:</a:t>
            </a:r>
          </a:p>
          <a:p>
            <a:pPr marL="0" indent="0" algn="just">
              <a:buClr>
                <a:srgbClr val="A6B727"/>
              </a:buClr>
              <a:buNone/>
            </a:pPr>
            <a:r>
              <a:rPr lang="ru-RU" dirty="0" smtClean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1. с </a:t>
            </a:r>
            <a:r>
              <a:rPr lang="ru-RU" dirty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разнообразием природных комплексов и ландшафтов (</a:t>
            </a:r>
            <a:r>
              <a:rPr lang="ru-RU" sz="1800" dirty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экологический и спортивный </a:t>
            </a:r>
            <a:r>
              <a:rPr lang="ru-RU" sz="1800" dirty="0" smtClean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туризм:</a:t>
            </a:r>
            <a:r>
              <a:rPr lang="ru-RU" sz="1800" dirty="0" smtClean="0">
                <a:solidFill>
                  <a:srgbClr val="003300"/>
                </a:solidFill>
                <a:ea typeface="Times New Roman" panose="02020603050405020304" pitchFamily="18" charset="0"/>
              </a:rPr>
              <a:t> туристские </a:t>
            </a:r>
            <a:r>
              <a:rPr lang="ru-RU" sz="1800" dirty="0">
                <a:solidFill>
                  <a:srgbClr val="003300"/>
                </a:solidFill>
                <a:ea typeface="Times New Roman" panose="02020603050405020304" pitchFamily="18" charset="0"/>
              </a:rPr>
              <a:t>маршруты выбираются с учётом физической подготовленности </a:t>
            </a:r>
            <a:r>
              <a:rPr lang="ru-RU" sz="1800" dirty="0" smtClean="0">
                <a:solidFill>
                  <a:srgbClr val="003300"/>
                </a:solidFill>
                <a:ea typeface="Times New Roman" panose="02020603050405020304" pitchFamily="18" charset="0"/>
              </a:rPr>
              <a:t>детей, радиальные </a:t>
            </a:r>
            <a:r>
              <a:rPr lang="ru-RU" sz="1800" dirty="0">
                <a:solidFill>
                  <a:srgbClr val="003300"/>
                </a:solidFill>
                <a:ea typeface="Times New Roman" panose="02020603050405020304" pitchFamily="18" charset="0"/>
              </a:rPr>
              <a:t>выходы осуществляются в зависимости от наличия особых природных, исторических и культурных </a:t>
            </a:r>
            <a:r>
              <a:rPr lang="ru-RU" sz="1800" dirty="0" smtClean="0">
                <a:solidFill>
                  <a:srgbClr val="003300"/>
                </a:solidFill>
                <a:ea typeface="Times New Roman" panose="02020603050405020304" pitchFamily="18" charset="0"/>
              </a:rPr>
              <a:t>объектов</a:t>
            </a:r>
            <a:r>
              <a:rPr lang="ru-RU" dirty="0" smtClean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</a:p>
          <a:p>
            <a:pPr marL="0" indent="0" algn="just">
              <a:buClr>
                <a:srgbClr val="A6B727"/>
              </a:buClr>
              <a:buNone/>
            </a:pPr>
            <a:r>
              <a:rPr lang="ru-RU" dirty="0" smtClean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2. с типичными </a:t>
            </a:r>
            <a:r>
              <a:rPr lang="ru-RU" dirty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представителями флоры и фауны </a:t>
            </a:r>
            <a:r>
              <a:rPr lang="ru-RU" dirty="0" smtClean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региона </a:t>
            </a:r>
            <a:r>
              <a:rPr lang="ru-RU" dirty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800" dirty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экскурсии и исследовательская деятельность</a:t>
            </a:r>
            <a:r>
              <a:rPr lang="ru-RU" dirty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endParaRPr lang="ru-RU" dirty="0" smtClean="0">
              <a:solidFill>
                <a:srgbClr val="0033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Clr>
                <a:srgbClr val="A6B727"/>
              </a:buClr>
            </a:pP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Clr>
                <a:srgbClr val="A6B727"/>
              </a:buClr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Clr>
                <a:srgbClr val="A6B727"/>
              </a:buClr>
              <a:buNone/>
            </a:pP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39" t="4737" r="7481" b="18175"/>
          <a:stretch/>
        </p:blipFill>
        <p:spPr>
          <a:xfrm>
            <a:off x="7204364" y="3715645"/>
            <a:ext cx="4572000" cy="28837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871"/>
          <a:stretch/>
        </p:blipFill>
        <p:spPr>
          <a:xfrm>
            <a:off x="294233" y="2706254"/>
            <a:ext cx="3772624" cy="3445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3499" y="2136699"/>
            <a:ext cx="2544723" cy="19085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08584" y="4071037"/>
            <a:ext cx="3195780" cy="2396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59940" y="2110826"/>
            <a:ext cx="2096655" cy="1572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53237" y="2049100"/>
            <a:ext cx="2261257" cy="16959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3486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75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855" y="397165"/>
            <a:ext cx="11508509" cy="6234544"/>
          </a:xfrm>
        </p:spPr>
        <p:txBody>
          <a:bodyPr>
            <a:normAutofit/>
          </a:bodyPr>
          <a:lstStyle/>
          <a:p>
            <a:pPr marL="0" lvl="0" indent="0" algn="ctr">
              <a:buClr>
                <a:srgbClr val="A6B727"/>
              </a:buClr>
              <a:buNone/>
            </a:pPr>
            <a:r>
              <a:rPr lang="ru-RU" sz="2400" b="1" i="1" dirty="0" smtClean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В экспедиции «Самара - 2014» мы познакомились</a:t>
            </a:r>
            <a:r>
              <a:rPr lang="ru-RU" sz="2400" dirty="0" smtClean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Clr>
                <a:srgbClr val="A6B727"/>
              </a:buClr>
              <a:buNone/>
            </a:pPr>
            <a:r>
              <a:rPr lang="ru-RU" dirty="0" smtClean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3. с </a:t>
            </a:r>
            <a:r>
              <a:rPr lang="ru-RU" dirty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разнообразием условий жизни и комплексном характере хозяйственной деятельности населения, историческими и культурными особенностями местности (посещение музеев, встречи с коренными жителями</a:t>
            </a:r>
            <a:r>
              <a:rPr lang="ru-RU" dirty="0" smtClean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ru-RU" sz="1800" dirty="0">
              <a:solidFill>
                <a:srgbClr val="0033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417" y="2212109"/>
            <a:ext cx="3208097" cy="2406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1246" y="3472872"/>
            <a:ext cx="4121726" cy="2747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563416" y="4846781"/>
            <a:ext cx="2992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3300"/>
                </a:solidFill>
                <a:cs typeface="Times New Roman" panose="02020603050405020304" pitchFamily="18" charset="0"/>
              </a:rPr>
              <a:t>Дом культуры и </a:t>
            </a:r>
          </a:p>
          <a:p>
            <a:pPr algn="ctr"/>
            <a:r>
              <a:rPr lang="ru-RU" dirty="0" smtClean="0">
                <a:solidFill>
                  <a:srgbClr val="003300"/>
                </a:solidFill>
                <a:cs typeface="Times New Roman" panose="02020603050405020304" pitchFamily="18" charset="0"/>
              </a:rPr>
              <a:t>библиотека с. </a:t>
            </a:r>
            <a:r>
              <a:rPr lang="ru-RU" dirty="0" err="1" smtClean="0">
                <a:solidFill>
                  <a:srgbClr val="003300"/>
                </a:solidFill>
                <a:cs typeface="Times New Roman" panose="02020603050405020304" pitchFamily="18" charset="0"/>
              </a:rPr>
              <a:t>Смолькино</a:t>
            </a:r>
            <a:r>
              <a:rPr lang="ru-RU" dirty="0" smtClean="0">
                <a:solidFill>
                  <a:srgbClr val="003300"/>
                </a:solidFill>
                <a:cs typeface="Times New Roman" panose="02020603050405020304" pitchFamily="18" charset="0"/>
              </a:rPr>
              <a:t> </a:t>
            </a:r>
            <a:endParaRPr lang="ru-RU" dirty="0">
              <a:solidFill>
                <a:srgbClr val="003300"/>
              </a:solidFill>
              <a:cs typeface="Times New Roman" panose="02020603050405020304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909"/>
          <a:stretch/>
        </p:blipFill>
        <p:spPr>
          <a:xfrm>
            <a:off x="8272704" y="1745673"/>
            <a:ext cx="3352799" cy="2701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8272704" y="4590471"/>
            <a:ext cx="364947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dirty="0">
                <a:solidFill>
                  <a:srgbClr val="003300"/>
                </a:solidFill>
                <a:cs typeface="Times New Roman" panose="02020603050405020304" pitchFamily="18" charset="0"/>
              </a:rPr>
              <a:t>Встреча с одним из организаторов Грушинского фестиваля, </a:t>
            </a:r>
            <a:r>
              <a:rPr lang="ru-RU" dirty="0" smtClean="0">
                <a:solidFill>
                  <a:srgbClr val="003300"/>
                </a:solidFill>
                <a:cs typeface="Times New Roman" panose="02020603050405020304" pitchFamily="18" charset="0"/>
              </a:rPr>
              <a:t>с путешественником и полярником</a:t>
            </a:r>
            <a:r>
              <a:rPr lang="ru-RU" dirty="0" smtClean="0">
                <a:latin typeface="Times New Roman" pitchFamily="18" charset="0"/>
              </a:rPr>
              <a:t> </a:t>
            </a:r>
            <a:r>
              <a:rPr lang="ru-RU" dirty="0" err="1">
                <a:solidFill>
                  <a:srgbClr val="003300"/>
                </a:solidFill>
                <a:cs typeface="Times New Roman" panose="02020603050405020304" pitchFamily="18" charset="0"/>
              </a:rPr>
              <a:t>Табрис</a:t>
            </a:r>
            <a:r>
              <a:rPr lang="ru-RU" dirty="0">
                <a:solidFill>
                  <a:srgbClr val="003300"/>
                </a:solidFill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3300"/>
                </a:solidFill>
                <a:cs typeface="Times New Roman" panose="02020603050405020304" pitchFamily="18" charset="0"/>
              </a:rPr>
              <a:t>Карамалов</a:t>
            </a:r>
            <a:r>
              <a:rPr lang="ru-RU" dirty="0">
                <a:solidFill>
                  <a:srgbClr val="003300"/>
                </a:solidFill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321223" y="2925471"/>
            <a:ext cx="3401772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dirty="0" smtClean="0">
                <a:solidFill>
                  <a:srgbClr val="003300"/>
                </a:solidFill>
                <a:cs typeface="Times New Roman" panose="02020603050405020304" pitchFamily="18" charset="0"/>
              </a:rPr>
              <a:t>Музей почты России </a:t>
            </a:r>
            <a:r>
              <a:rPr lang="ru-RU" dirty="0" err="1" smtClean="0">
                <a:solidFill>
                  <a:srgbClr val="003300"/>
                </a:solidFill>
                <a:cs typeface="Times New Roman" panose="02020603050405020304" pitchFamily="18" charset="0"/>
              </a:rPr>
              <a:t>г.Самара</a:t>
            </a:r>
            <a:endParaRPr lang="ru-RU" dirty="0">
              <a:solidFill>
                <a:srgbClr val="0033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3073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25818" y="406401"/>
            <a:ext cx="7250545" cy="725713"/>
          </a:xfrm>
        </p:spPr>
        <p:txBody>
          <a:bodyPr>
            <a:normAutofit/>
          </a:bodyPr>
          <a:lstStyle/>
          <a:p>
            <a:r>
              <a:rPr lang="ru-RU" sz="1800" b="1" i="1" dirty="0">
                <a:solidFill>
                  <a:srgbClr val="003300"/>
                </a:solidFill>
              </a:rPr>
              <a:t>На базе МБУ ЦДБ </a:t>
            </a:r>
            <a:r>
              <a:rPr lang="ru-RU" sz="1800" b="1" i="1" dirty="0" err="1">
                <a:solidFill>
                  <a:srgbClr val="003300"/>
                </a:solidFill>
              </a:rPr>
              <a:t>г.Северск</a:t>
            </a:r>
            <a:r>
              <a:rPr lang="ru-RU" sz="1800" b="1" i="1" dirty="0">
                <a:solidFill>
                  <a:srgbClr val="003300"/>
                </a:solidFill>
              </a:rPr>
              <a:t> была проведена творческая отчетная конференция, где были представлены 13 </a:t>
            </a:r>
            <a:r>
              <a:rPr lang="ru-RU" sz="1800" b="1" i="1" dirty="0" smtClean="0">
                <a:solidFill>
                  <a:srgbClr val="003300"/>
                </a:solidFill>
              </a:rPr>
              <a:t>работ.</a:t>
            </a:r>
            <a:endParaRPr lang="ru-RU" sz="1800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41656" y="3109739"/>
            <a:ext cx="3871653" cy="3293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64984" y="5652958"/>
            <a:ext cx="7076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b="1" dirty="0"/>
              <a:t>Эта работа знакомит с богатой и интересной историей  посещаемого района. Вспоминаются встречи со старожилами села, посещение местного музея</a:t>
            </a:r>
            <a:r>
              <a:rPr lang="ru-RU" dirty="0"/>
              <a:t>.</a:t>
            </a:r>
          </a:p>
        </p:txBody>
      </p:sp>
      <p:pic>
        <p:nvPicPr>
          <p:cNvPr id="7170" name="Picture 2" descr="D:\фото2014\конференция самара\IMG_141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9437" y="502235"/>
            <a:ext cx="3696163" cy="2461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D:\фото2014\конференция самара\IMG_134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0110" y="3109736"/>
            <a:ext cx="3696163" cy="24616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D:\фото2014\конференция самара\IMG_135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74461" y="2019505"/>
            <a:ext cx="3767195" cy="2508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278087" y="1132892"/>
            <a:ext cx="74131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solidFill>
                  <a:srgbClr val="C00000"/>
                </a:solidFill>
              </a:rPr>
              <a:t>Думаете, что отчетная конференция по итогам экспедиции является конечной точкой в нашем путешествии«Самара-2014» . </a:t>
            </a:r>
            <a:endParaRPr lang="ru-RU" i="1" dirty="0" smtClean="0">
              <a:solidFill>
                <a:srgbClr val="C00000"/>
              </a:solidFill>
            </a:endParaRPr>
          </a:p>
          <a:p>
            <a:pPr algn="ctr"/>
            <a:r>
              <a:rPr lang="ru-RU" b="1" i="1" dirty="0" smtClean="0">
                <a:solidFill>
                  <a:srgbClr val="C00000"/>
                </a:solidFill>
              </a:rPr>
              <a:t>Нет</a:t>
            </a:r>
            <a:r>
              <a:rPr lang="ru-RU" b="1" i="1" dirty="0">
                <a:solidFill>
                  <a:srgbClr val="C00000"/>
                </a:solidFill>
              </a:rPr>
              <a:t>! Это ПЛАНЫ НА БУДУЩЕЕ!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60064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319" y="401880"/>
            <a:ext cx="4904172" cy="3969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5255491" y="62376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В этой  работе  авторы напомнили, какие бывают ООПТ и сделали обзор памятников природы на посещаемой территории</a:t>
            </a:r>
            <a:r>
              <a:rPr lang="ru-RU" dirty="0">
                <a:solidFill>
                  <a:srgbClr val="003300"/>
                </a:solidFill>
              </a:rPr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4086" y="2552702"/>
            <a:ext cx="5331691" cy="400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1319" y="4371447"/>
            <a:ext cx="652087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Эта работа </a:t>
            </a:r>
            <a:r>
              <a:rPr lang="ru-RU" b="1" dirty="0" smtClean="0">
                <a:solidFill>
                  <a:srgbClr val="003300"/>
                </a:solidFill>
              </a:rPr>
              <a:t>помогла </a:t>
            </a:r>
            <a:r>
              <a:rPr lang="ru-RU" b="1" dirty="0">
                <a:solidFill>
                  <a:srgbClr val="003300"/>
                </a:solidFill>
              </a:rPr>
              <a:t>понять и разобраться, каким образом был сформирован рельеф в этом районе. В результате своих исследований авторы  убедились и доказали на отчётной конференции, что причудливые скалы созданы </a:t>
            </a:r>
            <a:r>
              <a:rPr lang="ru-RU" b="1" dirty="0" err="1">
                <a:solidFill>
                  <a:srgbClr val="003300"/>
                </a:solidFill>
              </a:rPr>
              <a:t>палеореками</a:t>
            </a:r>
            <a:r>
              <a:rPr lang="ru-RU" b="1" dirty="0">
                <a:solidFill>
                  <a:srgbClr val="003300"/>
                </a:solidFill>
              </a:rPr>
              <a:t>, которые  протекали в древности по территории Самарской области, а не  в результате наступления и  отступления ледника.</a:t>
            </a:r>
          </a:p>
        </p:txBody>
      </p:sp>
    </p:spTree>
    <p:extLst>
      <p:ext uri="{BB962C8B-B14F-4D97-AF65-F5344CB8AC3E}">
        <p14:creationId xmlns:p14="http://schemas.microsoft.com/office/powerpoint/2010/main" xmlns="" val="3397055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400" y="351007"/>
            <a:ext cx="5245956" cy="39379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519058" y="482891"/>
            <a:ext cx="6035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Эта работа интересна тем, что не только объясняет, при каких условиях могут образоваться и сохраниться окаменелые деревья, но и побуждает к дальнейшим исследованиям. Авторы работы загорелись желанием в лабораторных условиях создать окаменелое дерево. Ищут учёных, которые согласятся им помочь.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6400" y="4860881"/>
            <a:ext cx="60290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Мотивом для создания этой работы послужило не только то, что во время экспедиции мы много общались с местным населением, где много чувашей. Но и то, что у авторов работы в крови  есть небольшая частичка этого уникального народа.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342"/>
          <a:stretch/>
        </p:blipFill>
        <p:spPr bwMode="auto">
          <a:xfrm>
            <a:off x="6435436" y="2675150"/>
            <a:ext cx="5528110" cy="3824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0611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764" y="298190"/>
            <a:ext cx="5293378" cy="3973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06142" y="446038"/>
            <a:ext cx="61332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После презентации этой работы все участники экспедиции поняли, почему в разгар лета   на Волге ночью может быть ХОЛОДНО. Оказывается, что  на местный климат особое влияние оказывает микрорельеф местности. Где наблюдаются температурные инверсионные процессы в понижениях микрорельефа. Для сбора материала в полевых условиях использовалась Цифровая лаборатория «Архимед».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3383" y="2754363"/>
            <a:ext cx="4886036" cy="3728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57382" y="555976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В работе сделан обзор наиболее известных лекарственных растений, которые произрастают в Самарской обл. и тех которые нам повстречались в экспедиции.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215443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6429" y="5379168"/>
            <a:ext cx="10834254" cy="1129169"/>
          </a:xfrm>
        </p:spPr>
        <p:txBody>
          <a:bodyPr>
            <a:normAutofit/>
          </a:bodyPr>
          <a:lstStyle/>
          <a:p>
            <a:pPr marL="0" lvl="0" indent="0" algn="ctr">
              <a:buClr>
                <a:srgbClr val="A6B727"/>
              </a:buClr>
              <a:buNone/>
            </a:pP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Летняя детская эколого-краеведческая экспедиция является </a:t>
            </a:r>
            <a:r>
              <a:rPr lang="ru-RU" sz="20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ежегодной на протяжении 15 лет! </a:t>
            </a:r>
          </a:p>
          <a:p>
            <a:pPr marL="0" lvl="0" indent="0" algn="ctr">
              <a:buClr>
                <a:srgbClr val="A6B727"/>
              </a:buClr>
              <a:buNone/>
            </a:pPr>
            <a:r>
              <a:rPr lang="ru-RU" sz="20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В </a:t>
            </a:r>
            <a:r>
              <a:rPr lang="ru-RU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2014 году в ней участвовало 25 детей и 4 руководителя, работников следующих учреждений:</a:t>
            </a:r>
          </a:p>
          <a:p>
            <a:pPr marL="0" indent="0" algn="ctr">
              <a:lnSpc>
                <a:spcPts val="800"/>
              </a:lnSpc>
              <a:spcAft>
                <a:spcPts val="0"/>
              </a:spcAft>
              <a:buNone/>
            </a:pPr>
            <a:r>
              <a:rPr lang="ru-RU" sz="2400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МБОУ «СОШ №</a:t>
            </a:r>
            <a:r>
              <a:rPr lang="ru-RU" sz="2400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196</a:t>
            </a:r>
            <a:r>
              <a:rPr lang="ru-RU" sz="2400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МБОУ «СОШ №</a:t>
            </a:r>
            <a:r>
              <a:rPr lang="ru-RU" sz="2400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198</a:t>
            </a:r>
            <a:r>
              <a:rPr lang="ru-RU" sz="2400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 МБУ «Музей г. Северск»</a:t>
            </a:r>
            <a:endParaRPr lang="ru-RU" sz="2400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ts val="800"/>
              </a:lnSpc>
              <a:spcAft>
                <a:spcPts val="0"/>
              </a:spcAft>
              <a:buNone/>
            </a:pPr>
            <a:endParaRPr lang="ru-RU" dirty="0" smtClean="0">
              <a:solidFill>
                <a:schemeClr val="tx1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3973" y="540545"/>
            <a:ext cx="11999167" cy="948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200" b="1" dirty="0" smtClean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ЛЕТНЯЯ ДЕТСКАЯ ЭКОЛОГО-КРАЕВЕДЧЕСКАЯ ЭКСПЕДИЦИ </a:t>
            </a:r>
          </a:p>
          <a:p>
            <a:pPr lvl="0" algn="ctr"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200" b="1" dirty="0" smtClean="0">
                <a:solidFill>
                  <a:srgbClr val="0066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«САМАРА - 2014»</a:t>
            </a:r>
            <a:endParaRPr lang="ru-RU" sz="2200" b="1" dirty="0">
              <a:solidFill>
                <a:srgbClr val="006600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40" t="3627"/>
          <a:stretch/>
        </p:blipFill>
        <p:spPr>
          <a:xfrm>
            <a:off x="3266608" y="1432324"/>
            <a:ext cx="5633895" cy="39577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8416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556" y="411854"/>
            <a:ext cx="5725873" cy="3637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6243783" y="414364"/>
            <a:ext cx="5504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Автор очень увлекается насекомыми, поэтому экспедиционный период для него - возможность пополнить свою коллекцию. Но! Редких и </a:t>
            </a:r>
            <a:r>
              <a:rPr lang="ru-RU" b="1" dirty="0" smtClean="0">
                <a:solidFill>
                  <a:srgbClr val="003300"/>
                </a:solidFill>
              </a:rPr>
              <a:t>красно книжных </a:t>
            </a:r>
            <a:r>
              <a:rPr lang="ru-RU" b="1" dirty="0">
                <a:solidFill>
                  <a:srgbClr val="003300"/>
                </a:solidFill>
              </a:rPr>
              <a:t>насекомых он только фотографирует</a:t>
            </a:r>
            <a:r>
              <a:rPr lang="ru-RU" dirty="0">
                <a:solidFill>
                  <a:srgbClr val="003300"/>
                </a:solidFill>
              </a:rPr>
              <a:t>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8514" y="2449287"/>
            <a:ext cx="5130141" cy="40060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1745" y="4430047"/>
            <a:ext cx="66904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Ребятами вместе с учителем был проведён эксперимент, который дал ответ на вопрос: какие бабочки  выведутся из   найденных лохматые гусениц? Гусениц правильно кормили и привезли из Самары в Северск. Они сначала окуклились, а потом – ЧУДО! Появились настоящие бабочки! Этот </a:t>
            </a:r>
            <a:r>
              <a:rPr lang="ru-RU" b="1" dirty="0" smtClean="0">
                <a:solidFill>
                  <a:srgbClr val="003300"/>
                </a:solidFill>
              </a:rPr>
              <a:t>эксперимент </a:t>
            </a:r>
            <a:r>
              <a:rPr lang="ru-RU" b="1" dirty="0">
                <a:solidFill>
                  <a:srgbClr val="003300"/>
                </a:solidFill>
              </a:rPr>
              <a:t>послужил началом более глубокой исследовательской работе по выращиванию бабочек в домашних условиях.</a:t>
            </a:r>
          </a:p>
        </p:txBody>
      </p:sp>
    </p:spTree>
    <p:extLst>
      <p:ext uri="{BB962C8B-B14F-4D97-AF65-F5344CB8AC3E}">
        <p14:creationId xmlns:p14="http://schemas.microsoft.com/office/powerpoint/2010/main" xmlns="" val="45475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342" y="393698"/>
            <a:ext cx="5500947" cy="41295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750626" y="51055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Автором была проделана настоящая исследовательская работа по литературным источникам, в результате которой участники конференции смогли иметь целостное представление об этом уникальном месте. Ведь летом  2016г. мы собираемся совершить Самарскую кругосветку!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4851" y="2177143"/>
            <a:ext cx="5791776" cy="4343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83491" y="5597645"/>
            <a:ext cx="53713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Творческая работа, рождённая автором  под впечатлением встречи с Евгением Евтушенко  на Грушинском фестивале</a:t>
            </a:r>
            <a:r>
              <a:rPr lang="ru-RU" dirty="0">
                <a:solidFill>
                  <a:srgbClr val="0033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3678905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981" y="507540"/>
            <a:ext cx="4963904" cy="372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03273" y="455090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Эта работа не просто знакомит с уникальным человеком, Валерием Грушиным, в честь которого ежегодно на берегу Волги  проводится Международный фестиваль Авторской песни. Она заставляет задуматься и заглянуть </a:t>
            </a:r>
            <a:r>
              <a:rPr lang="ru-RU" b="1" dirty="0" smtClean="0">
                <a:solidFill>
                  <a:srgbClr val="003300"/>
                </a:solidFill>
              </a:rPr>
              <a:t>в свое хрупкое сердце.</a:t>
            </a:r>
            <a:endParaRPr lang="ru-RU" b="1" dirty="0">
              <a:solidFill>
                <a:srgbClr val="003300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3457" y="2296886"/>
            <a:ext cx="5421733" cy="414011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0981" y="5236670"/>
            <a:ext cx="63915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3300"/>
                </a:solidFill>
              </a:rPr>
              <a:t>С историей проведения Грушинского фестиваля  Вы можете познакомиться в этой работе, а может быть Вам хватит воображения побывать вместе с участниками экспедиции на Горе и окунуться в атмосферу авторской песни</a:t>
            </a:r>
            <a:r>
              <a:rPr lang="ru-RU" dirty="0">
                <a:solidFill>
                  <a:srgbClr val="0033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05894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4036" y="258618"/>
            <a:ext cx="11471564" cy="1853211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sz="2400" b="1" i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Весь следующий год мы будем вспоминать нашу экспедицию, где мы научились:</a:t>
            </a:r>
          </a:p>
          <a:p>
            <a:pPr>
              <a:lnSpc>
                <a:spcPct val="100000"/>
              </a:lnSpc>
            </a:pPr>
            <a:r>
              <a:rPr lang="ru-RU" sz="1800" b="1" i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Готовить пищу на костре!</a:t>
            </a:r>
          </a:p>
          <a:p>
            <a:pPr>
              <a:lnSpc>
                <a:spcPct val="100000"/>
              </a:lnSpc>
            </a:pPr>
            <a:r>
              <a:rPr lang="ru-RU" sz="1800" b="1" i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Ставить палатки, разводить костёр и заготавливать дрова!</a:t>
            </a:r>
          </a:p>
          <a:p>
            <a:pPr>
              <a:lnSpc>
                <a:spcPct val="100000"/>
              </a:lnSpc>
            </a:pPr>
            <a:r>
              <a:rPr lang="ru-RU" sz="1800" b="1" i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Заботиться друг о друге!   </a:t>
            </a:r>
            <a:r>
              <a:rPr lang="ru-RU" sz="2400" b="1" i="1" dirty="0" smtClean="0">
                <a:solidFill>
                  <a:srgbClr val="C00000"/>
                </a:solidFill>
                <a:ea typeface="Times New Roman" panose="02020603050405020304" pitchFamily="18" charset="0"/>
              </a:rPr>
              <a:t>А главное мы приехали отдохнувшие и загорелые!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endParaRPr lang="ru-RU" sz="1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08290" y="1975427"/>
            <a:ext cx="3205018" cy="24037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85" t="9023"/>
          <a:stretch/>
        </p:blipFill>
        <p:spPr>
          <a:xfrm>
            <a:off x="309423" y="3686708"/>
            <a:ext cx="3371272" cy="2821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61" r="32222"/>
          <a:stretch/>
        </p:blipFill>
        <p:spPr>
          <a:xfrm>
            <a:off x="6684828" y="3686708"/>
            <a:ext cx="2154371" cy="2559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148" r="27057" b="12763"/>
          <a:stretch/>
        </p:blipFill>
        <p:spPr>
          <a:xfrm>
            <a:off x="3864271" y="3653513"/>
            <a:ext cx="2886362" cy="2855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3401" b="32256"/>
          <a:stretch/>
        </p:blipFill>
        <p:spPr>
          <a:xfrm>
            <a:off x="286329" y="1869929"/>
            <a:ext cx="7656942" cy="17531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841" t="12795" r="9775"/>
          <a:stretch/>
        </p:blipFill>
        <p:spPr>
          <a:xfrm>
            <a:off x="8959272" y="4396459"/>
            <a:ext cx="2706254" cy="2007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576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928" y="535709"/>
            <a:ext cx="11412186" cy="5843320"/>
          </a:xfrm>
        </p:spPr>
        <p:txBody>
          <a:bodyPr>
            <a:normAutofit lnSpcReduction="10000"/>
          </a:bodyPr>
          <a:lstStyle/>
          <a:p>
            <a:pPr marL="45720" indent="0" algn="ctr">
              <a:spcAft>
                <a:spcPts val="0"/>
              </a:spcAft>
              <a:buNone/>
            </a:pPr>
            <a:r>
              <a:rPr lang="ru-RU" sz="3200" b="1" i="1" dirty="0" smtClean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 ещё мы знаем, что собранный </a:t>
            </a:r>
            <a:r>
              <a:rPr lang="ru-RU" sz="3200" b="1" i="1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 экспедиции </a:t>
            </a:r>
            <a:r>
              <a:rPr lang="ru-RU" sz="3200" b="1" i="1" dirty="0" smtClean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материал </a:t>
            </a:r>
          </a:p>
          <a:p>
            <a:pPr marL="45720" indent="0" algn="ctr">
              <a:spcAft>
                <a:spcPts val="0"/>
              </a:spcAft>
              <a:buNone/>
            </a:pPr>
            <a:r>
              <a:rPr lang="ru-RU" sz="3200" b="1" i="1" dirty="0" smtClean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будет использован </a:t>
            </a:r>
            <a:r>
              <a:rPr lang="ru-RU" sz="3200" b="1" i="1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для:</a:t>
            </a:r>
          </a:p>
          <a:p>
            <a:pPr marL="45720" indent="0" algn="just"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400" dirty="0" smtClean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проведения ежегодной муниципальной отчётной конференции по итогам экспедиции с приглашением широкого круга общественности (родители, представители Администрации ЗАТО Северск, областного краеведческого музея, ТГУ, института мониторинга климатических систем СО РАН);</a:t>
            </a:r>
            <a:endParaRPr lang="ru-RU" sz="1600" dirty="0" smtClean="0">
              <a:solidFill>
                <a:srgbClr val="0033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для выполнения проектов и исследовательских работ, которые представляются на конференциях различного уровня;</a:t>
            </a:r>
            <a:endParaRPr lang="ru-RU" sz="1600" dirty="0">
              <a:solidFill>
                <a:srgbClr val="0033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spcAft>
                <a:spcPts val="0"/>
              </a:spcAft>
              <a:buNone/>
            </a:pPr>
            <a:r>
              <a:rPr lang="ru-RU" sz="2400" dirty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для проведения сравнительного анализа содержания проб природных сред из различных мест пребывания экспедиции с данными подобных проб с территории ЗАТО Северск;</a:t>
            </a:r>
            <a:endParaRPr lang="ru-RU" sz="1600" dirty="0">
              <a:solidFill>
                <a:srgbClr val="0033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spcAft>
                <a:spcPts val="0"/>
              </a:spcAft>
              <a:buNone/>
            </a:pPr>
            <a:r>
              <a:rPr lang="ru-RU" sz="2400" dirty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для составления сборников творческих работ (проектов и исследований) и создания учебных фильмов по итогам экспедиции; </a:t>
            </a:r>
            <a:endParaRPr lang="ru-RU" sz="1600" dirty="0">
              <a:solidFill>
                <a:srgbClr val="00330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just"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для </a:t>
            </a:r>
            <a:r>
              <a:rPr lang="ru-RU" sz="2400" dirty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пополнения экспозиций школьных музеев, использование их на музейных уроках в школьном процессе</a:t>
            </a:r>
            <a:r>
              <a:rPr lang="ru-RU" sz="2400" dirty="0" smtClean="0">
                <a:solidFill>
                  <a:srgbClr val="0033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" indent="0" algn="just">
              <a:spcAft>
                <a:spcPts val="0"/>
              </a:spcAft>
              <a:buNone/>
            </a:pPr>
            <a:endParaRPr lang="ru-RU" sz="1600" dirty="0" smtClean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056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2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2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0146" y="489527"/>
            <a:ext cx="11730181" cy="3934691"/>
          </a:xfrm>
        </p:spPr>
        <p:txBody>
          <a:bodyPr>
            <a:normAutofit/>
          </a:bodyPr>
          <a:lstStyle/>
          <a:p>
            <a:pPr algn="ctr">
              <a:spcAft>
                <a:spcPts val="0"/>
              </a:spcAft>
            </a:pP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Мы гордимся тем, что побывали в этой экспедиции, потому что: 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детская эколого-краеведческая экспедиция г. Северска – это уникальное для города явление, позволяющее объединять различные направления и виды деятельности в одно событие, которые формируют экологическое сознание и способствует развитию экологического и спортивного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туризма</a:t>
            </a:r>
            <a:r>
              <a:rPr lang="ru-RU" sz="3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ru-RU" sz="3200" i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i="1" dirty="0">
                <a:solidFill>
                  <a:srgbClr val="C00000"/>
                </a:solidFill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i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281" y="4197927"/>
            <a:ext cx="3407063" cy="2271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8857" y="4197927"/>
            <a:ext cx="3539837" cy="2359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57309" y="4197927"/>
            <a:ext cx="3519055" cy="2346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48361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618757"/>
                </a:solidFill>
              </a:rPr>
              <a:t>Путешествуйте с нами и </a:t>
            </a:r>
            <a:br>
              <a:rPr lang="ru-RU" b="1" dirty="0" smtClean="0">
                <a:solidFill>
                  <a:srgbClr val="618757"/>
                </a:solidFill>
              </a:rPr>
            </a:br>
            <a:r>
              <a:rPr lang="ru-RU" b="1" dirty="0" smtClean="0">
                <a:solidFill>
                  <a:srgbClr val="618757"/>
                </a:solidFill>
              </a:rPr>
              <a:t>Русским </a:t>
            </a:r>
            <a:r>
              <a:rPr lang="ru-RU" b="1" smtClean="0">
                <a:solidFill>
                  <a:srgbClr val="618757"/>
                </a:solidFill>
              </a:rPr>
              <a:t>географическим обществом!</a:t>
            </a:r>
            <a:endParaRPr lang="ru-RU" b="1" dirty="0">
              <a:solidFill>
                <a:srgbClr val="618757"/>
              </a:solidFill>
            </a:endParaRPr>
          </a:p>
        </p:txBody>
      </p:sp>
      <p:pic>
        <p:nvPicPr>
          <p:cNvPr id="4" name="Picture 3" descr="D:\Фото Самара 2014\Сирота\IMG_50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910467" y="2073940"/>
            <a:ext cx="6824548" cy="4382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006600"/>
                </a:solidFill>
              </a:rPr>
              <a:t>Литература</a:t>
            </a:r>
            <a:endParaRPr lang="ru-RU" b="1" dirty="0">
              <a:solidFill>
                <a:srgbClr val="0066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3300"/>
                </a:solidFill>
              </a:rPr>
              <a:t>https://kamaran.ru/samarskaya-oblast/syzran/rachejskie-alpy-613</a:t>
            </a:r>
            <a:endParaRPr lang="ru-RU" dirty="0">
              <a:solidFill>
                <a:srgbClr val="00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54861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8452" y="740229"/>
            <a:ext cx="6022109" cy="1708727"/>
          </a:xfrm>
        </p:spPr>
        <p:txBody>
          <a:bodyPr>
            <a:normAutofit fontScale="92500" lnSpcReduction="20000"/>
          </a:bodyPr>
          <a:lstStyle/>
          <a:p>
            <a:pPr marL="45720" indent="0" algn="ctr">
              <a:lnSpc>
                <a:spcPct val="100000"/>
              </a:lnSpc>
              <a:buNone/>
            </a:pP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С расширением географии экспедиции укрепляется и углубляется сетевое партнерство</a:t>
            </a:r>
            <a:r>
              <a:rPr lang="ru-RU" sz="2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. </a:t>
            </a: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В </a:t>
            </a:r>
            <a:r>
              <a:rPr lang="ru-RU" sz="2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2014 г</a:t>
            </a: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. ООО «</a:t>
            </a:r>
            <a:r>
              <a:rPr lang="ru-RU" sz="2400" dirty="0" err="1">
                <a:solidFill>
                  <a:srgbClr val="000000"/>
                </a:solidFill>
                <a:ea typeface="Times New Roman" panose="02020603050405020304" pitchFamily="18" charset="0"/>
              </a:rPr>
              <a:t>Актис</a:t>
            </a: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-ГЕО» </a:t>
            </a:r>
            <a:r>
              <a:rPr lang="ru-RU" sz="2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помог </a:t>
            </a:r>
            <a:r>
              <a:rPr lang="ru-RU" sz="2400" dirty="0">
                <a:solidFill>
                  <a:srgbClr val="000000"/>
                </a:solidFill>
                <a:ea typeface="Times New Roman" panose="02020603050405020304" pitchFamily="18" charset="0"/>
              </a:rPr>
              <a:t>в организации проведения экспедиции на территории Самарской </a:t>
            </a:r>
            <a:r>
              <a:rPr lang="ru-RU" sz="2400" dirty="0" smtClean="0">
                <a:solidFill>
                  <a:srgbClr val="000000"/>
                </a:solidFill>
                <a:ea typeface="Times New Roman" panose="02020603050405020304" pitchFamily="18" charset="0"/>
              </a:rPr>
              <a:t>области. Экспеди­ция проходила с 24 июня по 11 июля. </a:t>
            </a:r>
          </a:p>
          <a:p>
            <a:pPr marL="45720" indent="0" algn="ctr">
              <a:lnSpc>
                <a:spcPct val="100000"/>
              </a:lnSpc>
              <a:buNone/>
            </a:pP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15965" y="3791877"/>
            <a:ext cx="638430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algn="ctr"/>
            <a:r>
              <a:rPr lang="ru-RU" b="1" u="sng" dirty="0">
                <a:solidFill>
                  <a:srgbClr val="008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Маршрут экспедиции: </a:t>
            </a:r>
            <a:endParaRPr lang="ru-RU" b="1" u="sng" dirty="0" smtClean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" algn="ctr"/>
            <a:endParaRPr lang="ru-RU" sz="1000" b="1" u="sng" dirty="0">
              <a:solidFill>
                <a:srgbClr val="008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31470" indent="-285750">
              <a:lnSpc>
                <a:spcPct val="100000"/>
              </a:lnSpc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Томск – г. Сызрань (2708 км или 52 часа 28 минут на поезде «Томск – Анапа</a:t>
            </a: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»)</a:t>
            </a:r>
          </a:p>
          <a:p>
            <a:pPr marL="331470" indent="-285750">
              <a:lnSpc>
                <a:spcPct val="100000"/>
              </a:lnSpc>
              <a:buFont typeface="Arial" pitchFamily="34" charset="0"/>
              <a:buChar char="•"/>
            </a:pPr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г. Сызрань – село </a:t>
            </a:r>
            <a:r>
              <a:rPr lang="ru-RU" b="1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Смолькино</a:t>
            </a:r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(84 км</a:t>
            </a: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b="1" dirty="0" smtClean="0">
              <a:solidFill>
                <a:srgbClr val="0066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Село </a:t>
            </a:r>
            <a:r>
              <a:rPr lang="ru-RU" b="1" dirty="0" err="1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Смолькино</a:t>
            </a:r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Садовое товарищество «Федоровские луга» (169 км</a:t>
            </a: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Садовое </a:t>
            </a:r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товарищество «Федоровские луга» - </a:t>
            </a: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Самара</a:t>
            </a:r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остров </a:t>
            </a:r>
            <a:r>
              <a:rPr lang="ru-RU" b="1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Поджа́бный</a:t>
            </a: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(Рождественский) </a:t>
            </a: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97 км). </a:t>
            </a:r>
          </a:p>
          <a:p>
            <a:pPr marL="331470" indent="-285750">
              <a:lnSpc>
                <a:spcPct val="100000"/>
              </a:lnSpc>
              <a:buFont typeface="Arial" pitchFamily="34" charset="0"/>
              <a:buChar char="•"/>
            </a:pPr>
            <a:r>
              <a:rPr lang="ru-RU" b="1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г.Самара</a:t>
            </a: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b="1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г.Томск</a:t>
            </a:r>
            <a:r>
              <a:rPr lang="ru-RU" b="1" dirty="0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 </a:t>
            </a:r>
            <a:r>
              <a:rPr lang="ru-RU" b="1" dirty="0" err="1" smtClean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г.Северск</a:t>
            </a:r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b="1" dirty="0">
                <a:solidFill>
                  <a:srgbClr val="0066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b="1" dirty="0">
              <a:solidFill>
                <a:srgbClr val="0066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1" name="Picture 3" descr="D:\Фото Самара 2014\Сирота\IMG_50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0274" y="3149599"/>
            <a:ext cx="4939144" cy="3292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Фото Самара 2014\Сирота\IMG_50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468105"/>
            <a:ext cx="4985657" cy="33237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084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0113" y="566057"/>
            <a:ext cx="11462657" cy="13563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006600"/>
                </a:solidFill>
                <a:ea typeface="Times New Roman" panose="02020603050405020304" pitchFamily="18" charset="0"/>
              </a:rPr>
              <a:t>г. Томск – г. Сызрань </a:t>
            </a:r>
            <a:r>
              <a:rPr lang="ru-RU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6600"/>
                </a:solidFill>
                <a:ea typeface="Times New Roman" panose="02020603050405020304" pitchFamily="18" charset="0"/>
              </a:rPr>
            </a:br>
            <a:r>
              <a:rPr lang="ru-RU" sz="3600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(</a:t>
            </a:r>
            <a:r>
              <a:rPr lang="ru-RU" sz="3600" dirty="0">
                <a:solidFill>
                  <a:srgbClr val="006600"/>
                </a:solidFill>
                <a:ea typeface="Times New Roman" panose="02020603050405020304" pitchFamily="18" charset="0"/>
              </a:rPr>
              <a:t>2708 км или 52 часа 28 минут на поезде «Томск – Анапа»)</a:t>
            </a:r>
            <a:r>
              <a:rPr lang="ru-RU" sz="3600" dirty="0">
                <a:solidFill>
                  <a:srgbClr val="000000"/>
                </a:solidFill>
                <a:ea typeface="Times New Roman" panose="02020603050405020304" pitchFamily="18" charset="0"/>
              </a:rPr>
              <a:t/>
            </a:r>
            <a:br>
              <a:rPr lang="ru-RU" sz="3600" dirty="0">
                <a:solidFill>
                  <a:srgbClr val="000000"/>
                </a:solidFill>
                <a:ea typeface="Times New Roman" panose="02020603050405020304" pitchFamily="18" charset="0"/>
              </a:rPr>
            </a:b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176240"/>
            <a:ext cx="9872663" cy="3800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736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499" b="4803"/>
          <a:stretch/>
        </p:blipFill>
        <p:spPr>
          <a:xfrm>
            <a:off x="350981" y="3533664"/>
            <a:ext cx="4373422" cy="3033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7105"/>
          <a:stretch/>
        </p:blipFill>
        <p:spPr>
          <a:xfrm>
            <a:off x="6117771" y="334819"/>
            <a:ext cx="5732483" cy="3167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23" t="-635" r="423" b="18557"/>
          <a:stretch/>
        </p:blipFill>
        <p:spPr>
          <a:xfrm>
            <a:off x="544452" y="428685"/>
            <a:ext cx="4179950" cy="2287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70255" y="3907139"/>
            <a:ext cx="4424216" cy="2542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85223" y="2806904"/>
            <a:ext cx="6944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2,5 дня в поезде! </a:t>
            </a:r>
          </a:p>
          <a:p>
            <a:pPr algn="ctr"/>
            <a:r>
              <a:rPr lang="ru-RU" sz="2000" dirty="0" smtClean="0">
                <a:solidFill>
                  <a:srgbClr val="006600"/>
                </a:solidFill>
              </a:rPr>
              <a:t>Играем, гуляем, развлекаемся как можем!</a:t>
            </a:r>
            <a:endParaRPr lang="ru-RU" sz="20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09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9891" y="344163"/>
            <a:ext cx="5569527" cy="3008638"/>
          </a:xfrm>
        </p:spPr>
        <p:txBody>
          <a:bodyPr>
            <a:normAutofit/>
          </a:bodyPr>
          <a:lstStyle/>
          <a:p>
            <a:pPr marL="45720" lvl="0" algn="ctr">
              <a:spcBef>
                <a:spcPts val="1400"/>
              </a:spcBef>
            </a:pPr>
            <a:r>
              <a:rPr lang="ru-RU" sz="2400" b="1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г. Сызрань – село </a:t>
            </a:r>
            <a:r>
              <a:rPr lang="ru-RU" sz="2400" b="1" dirty="0" err="1" smtClean="0">
                <a:solidFill>
                  <a:srgbClr val="006600"/>
                </a:solidFill>
                <a:ea typeface="Times New Roman" panose="02020603050405020304" pitchFamily="18" charset="0"/>
              </a:rPr>
              <a:t>Смолькино</a:t>
            </a:r>
            <a:r>
              <a:rPr lang="ru-RU" sz="2400" b="1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 (84 км).</a:t>
            </a:r>
            <a:br>
              <a:rPr lang="ru-RU" sz="2400" b="1" dirty="0" smtClean="0">
                <a:solidFill>
                  <a:srgbClr val="006600"/>
                </a:solidFill>
                <a:ea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Село располагается в северо-западной части </a:t>
            </a:r>
            <a:r>
              <a:rPr lang="ru-RU" sz="1800" dirty="0" err="1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Сызранского</a:t>
            </a:r>
            <a:r>
              <a:rPr lang="ru-RU" sz="1800" dirty="0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района в пределах </a:t>
            </a:r>
            <a:r>
              <a:rPr lang="ru-RU" sz="1800" dirty="0" err="1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Рачейского</a:t>
            </a:r>
            <a:r>
              <a:rPr lang="ru-RU" sz="1800" dirty="0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лесничества. Оно охватывает верховья бассейнов рек </a:t>
            </a:r>
            <a:r>
              <a:rPr lang="ru-RU" sz="1800" dirty="0" err="1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Крымзы</a:t>
            </a:r>
            <a:r>
              <a:rPr lang="ru-RU" sz="1800" dirty="0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, </a:t>
            </a:r>
            <a:r>
              <a:rPr lang="ru-RU" sz="1800" dirty="0" err="1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Тишерека</a:t>
            </a:r>
            <a:r>
              <a:rPr lang="ru-RU" sz="1800" dirty="0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и Усы. Небольшой по территории участок Самарской области в пределах </a:t>
            </a:r>
            <a:r>
              <a:rPr lang="ru-RU" sz="1800" dirty="0" err="1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Рачейского</a:t>
            </a:r>
            <a:r>
              <a:rPr lang="ru-RU" sz="1800" dirty="0" smtClean="0">
                <a:solidFill>
                  <a:srgbClr val="000000"/>
                </a:solidFill>
                <a:latin typeface="+mn-lt"/>
                <a:ea typeface="Times New Roman" panose="02020603050405020304" pitchFamily="18" charset="0"/>
              </a:rPr>
              <a:t> лесничества вместил в себя большое количество уникальных объектов природы.</a:t>
            </a:r>
            <a:endParaRPr lang="ru-RU" sz="1800" dirty="0">
              <a:solidFill>
                <a:srgbClr val="006600"/>
              </a:solidFill>
              <a:latin typeface="+mn-lt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116" t="7550" r="17660"/>
          <a:stretch/>
        </p:blipFill>
        <p:spPr bwMode="auto">
          <a:xfrm>
            <a:off x="609600" y="526472"/>
            <a:ext cx="5394036" cy="577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958109" y="2274563"/>
            <a:ext cx="18934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село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Смолькино</a:t>
            </a:r>
            <a:r>
              <a:rPr lang="ru-RU" dirty="0" smtClean="0">
                <a:solidFill>
                  <a:srgbClr val="A6B727"/>
                </a:solidFill>
              </a:rPr>
              <a:t/>
            </a:r>
            <a:br>
              <a:rPr lang="ru-RU" dirty="0" smtClean="0">
                <a:solidFill>
                  <a:srgbClr val="A6B727"/>
                </a:solidFill>
              </a:rPr>
            </a:b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79672" y="3970611"/>
            <a:ext cx="3911600" cy="2448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313713" y="3203806"/>
            <a:ext cx="563880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6600"/>
                </a:solidFill>
                <a:ea typeface="Times New Roman" panose="02020603050405020304" pitchFamily="18" charset="0"/>
              </a:rPr>
              <a:t>Недалеко от этого села мы </a:t>
            </a:r>
            <a:r>
              <a:rPr lang="ru-RU" b="1" i="1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провели</a:t>
            </a:r>
          </a:p>
          <a:p>
            <a:pPr algn="ctr"/>
            <a:r>
              <a:rPr lang="ru-RU" b="1" i="1" dirty="0" smtClean="0">
                <a:solidFill>
                  <a:srgbClr val="006600"/>
                </a:solidFill>
                <a:ea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006600"/>
                </a:solidFill>
                <a:ea typeface="Times New Roman" panose="02020603050405020304" pitchFamily="18" charset="0"/>
              </a:rPr>
              <a:t>7 незабываемых дней. Мы назвали это место РАЕМ, потому что там</a:t>
            </a:r>
            <a:r>
              <a:rPr lang="ru-RU" dirty="0">
                <a:solidFill>
                  <a:srgbClr val="006600"/>
                </a:solidFill>
                <a:ea typeface="Times New Roman" panose="02020603050405020304" pitchFamily="18" charset="0"/>
              </a:rPr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6429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9288" y="3276600"/>
            <a:ext cx="4314034" cy="3235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273" r="22020" b="10707"/>
          <a:stretch/>
        </p:blipFill>
        <p:spPr>
          <a:xfrm>
            <a:off x="7565571" y="748554"/>
            <a:ext cx="4063012" cy="3205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29287" y="386851"/>
            <a:ext cx="753687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6600"/>
                </a:solidFill>
                <a:cs typeface="Times New Roman" panose="02020603050405020304" pitchFamily="18" charset="0"/>
              </a:rPr>
              <a:t>Рачейские скалы с неповторимыми формами </a:t>
            </a:r>
            <a:r>
              <a:rPr lang="ru-RU" sz="2200" dirty="0" err="1" smtClean="0">
                <a:solidFill>
                  <a:srgbClr val="006600"/>
                </a:solidFill>
                <a:cs typeface="Times New Roman" panose="02020603050405020304" pitchFamily="18" charset="0"/>
              </a:rPr>
              <a:t>останцов</a:t>
            </a:r>
            <a:r>
              <a:rPr lang="ru-RU" sz="2200" dirty="0" smtClean="0">
                <a:solidFill>
                  <a:srgbClr val="006600"/>
                </a:solidFill>
                <a:cs typeface="Times New Roman" panose="02020603050405020304" pitchFamily="18" charset="0"/>
              </a:rPr>
              <a:t>!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8371" y="3254134"/>
            <a:ext cx="3900714" cy="2925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3482"/>
          <a:stretch/>
        </p:blipFill>
        <p:spPr>
          <a:xfrm>
            <a:off x="591128" y="752765"/>
            <a:ext cx="6197600" cy="2091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351819" y="4186704"/>
            <a:ext cx="2383122" cy="1787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591128" y="2844442"/>
            <a:ext cx="69744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Мы долго спорили, каким образом образовались эти скалы?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786231" y="6176254"/>
            <a:ext cx="4360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6600"/>
                </a:solidFill>
              </a:rPr>
              <a:t>Думали, что это работа ЛЕДНИКОВ…</a:t>
            </a:r>
          </a:p>
        </p:txBody>
      </p:sp>
    </p:spTree>
    <p:extLst>
      <p:ext uri="{BB962C8B-B14F-4D97-AF65-F5344CB8AC3E}">
        <p14:creationId xmlns:p14="http://schemas.microsoft.com/office/powerpoint/2010/main" xmlns="" val="2645890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34711" y="4063433"/>
            <a:ext cx="4620491" cy="454891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>
                <a:solidFill>
                  <a:srgbClr val="006600"/>
                </a:solidFill>
                <a:cs typeface="Times New Roman" panose="02020603050405020304" pitchFamily="18" charset="0"/>
              </a:rPr>
              <a:t>Родники </a:t>
            </a:r>
            <a:r>
              <a:rPr lang="ru-RU" dirty="0">
                <a:solidFill>
                  <a:srgbClr val="006600"/>
                </a:solidFill>
                <a:cs typeface="Times New Roman" panose="02020603050405020304" pitchFamily="18" charset="0"/>
              </a:rPr>
              <a:t>с разной </a:t>
            </a:r>
            <a:r>
              <a:rPr lang="ru-RU" dirty="0" smtClean="0">
                <a:solidFill>
                  <a:srgbClr val="006600"/>
                </a:solidFill>
                <a:cs typeface="Times New Roman" panose="02020603050405020304" pitchFamily="18" charset="0"/>
              </a:rPr>
              <a:t>по </a:t>
            </a:r>
            <a:r>
              <a:rPr lang="ru-RU" dirty="0">
                <a:solidFill>
                  <a:srgbClr val="006600"/>
                </a:solidFill>
                <a:cs typeface="Times New Roman" panose="02020603050405020304" pitchFamily="18" charset="0"/>
              </a:rPr>
              <a:t>составу </a:t>
            </a:r>
            <a:r>
              <a:rPr lang="ru-RU" dirty="0" smtClean="0">
                <a:solidFill>
                  <a:srgbClr val="006600"/>
                </a:solidFill>
                <a:cs typeface="Times New Roman" panose="02020603050405020304" pitchFamily="18" charset="0"/>
              </a:rPr>
              <a:t>водой</a:t>
            </a:r>
            <a:endParaRPr lang="ru-RU" dirty="0">
              <a:solidFill>
                <a:srgbClr val="006600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617" y="874230"/>
            <a:ext cx="3854643" cy="2890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852023" y="443343"/>
            <a:ext cx="198483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>
                <a:solidFill>
                  <a:srgbClr val="006600"/>
                </a:solidFill>
                <a:latin typeface="+mj-lt"/>
                <a:cs typeface="Times New Roman" panose="02020603050405020304" pitchFamily="18" charset="0"/>
              </a:rPr>
              <a:t>Рачейский бор</a:t>
            </a:r>
            <a:endParaRPr lang="ru-RU" dirty="0">
              <a:solidFill>
                <a:srgbClr val="006600"/>
              </a:solidFill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7645"/>
          <a:stretch/>
        </p:blipFill>
        <p:spPr>
          <a:xfrm>
            <a:off x="7176656" y="230907"/>
            <a:ext cx="4821382" cy="33396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2207"/>
          <a:stretch/>
        </p:blipFill>
        <p:spPr>
          <a:xfrm rot="5400000">
            <a:off x="3917756" y="482600"/>
            <a:ext cx="3454402" cy="2951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44578" y="4575491"/>
            <a:ext cx="4125572" cy="2008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8232"/>
          <a:stretch/>
        </p:blipFill>
        <p:spPr>
          <a:xfrm>
            <a:off x="981783" y="3841015"/>
            <a:ext cx="2130297" cy="2743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4277"/>
          <a:stretch/>
        </p:blipFill>
        <p:spPr>
          <a:xfrm>
            <a:off x="9051252" y="3626689"/>
            <a:ext cx="2576946" cy="2613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8017164" y="6161528"/>
            <a:ext cx="3417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006600"/>
                </a:solidFill>
              </a:rPr>
              <a:t>Вода вкусная, превкусная!</a:t>
            </a:r>
            <a:endParaRPr lang="ru-RU" sz="20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798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55116" y="923679"/>
            <a:ext cx="4130938" cy="27539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3591" y="3483430"/>
            <a:ext cx="4743778" cy="3162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44873" y="305955"/>
            <a:ext cx="3806030" cy="2537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049213" y="526647"/>
            <a:ext cx="2717090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" lvl="0">
              <a:lnSpc>
                <a:spcPct val="90000"/>
              </a:lnSpc>
              <a:spcBef>
                <a:spcPts val="1400"/>
              </a:spcBef>
              <a:buClr>
                <a:srgbClr val="A6B727"/>
              </a:buClr>
              <a:buSzPct val="80000"/>
            </a:pPr>
            <a:r>
              <a:rPr lang="ru-RU" sz="2200" dirty="0" smtClean="0">
                <a:solidFill>
                  <a:srgbClr val="006600"/>
                </a:solidFill>
                <a:cs typeface="Times New Roman" panose="02020603050405020304" pitchFamily="18" charset="0"/>
              </a:rPr>
              <a:t>Каменный лабиринт</a:t>
            </a:r>
            <a:endParaRPr lang="ru-RU" sz="2200" dirty="0">
              <a:solidFill>
                <a:srgbClr val="006600"/>
              </a:solidFill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78429" y="2814985"/>
            <a:ext cx="2872474" cy="3829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5672" y="4218468"/>
            <a:ext cx="3236640" cy="2427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131" y="355985"/>
            <a:ext cx="3890560" cy="2917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860636" y="3640117"/>
            <a:ext cx="460993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dirty="0" smtClean="0">
                <a:solidFill>
                  <a:srgbClr val="006600"/>
                </a:solidFill>
              </a:rPr>
              <a:t>Здесь мы ощущали себя разведчиками!</a:t>
            </a:r>
            <a:endParaRPr lang="ru-RU" sz="1900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0461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TC103457444[[fn=Основа]]</Template>
  <TotalTime>1364</TotalTime>
  <Words>1343</Words>
  <Application>Microsoft Office PowerPoint</Application>
  <PresentationFormat>Произвольный</PresentationFormat>
  <Paragraphs>94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Базис</vt:lpstr>
      <vt:lpstr>Конкурс творческих работ  в рамках муниципального образовательного просветительского патриотического проекта «Познаем мир с Русским географическим обществом»</vt:lpstr>
      <vt:lpstr>Слайд 2</vt:lpstr>
      <vt:lpstr>Слайд 3</vt:lpstr>
      <vt:lpstr>г. Томск – г. Сызрань  (2708 км или 52 часа 28 минут на поезде «Томск – Анапа») </vt:lpstr>
      <vt:lpstr>Слайд 5</vt:lpstr>
      <vt:lpstr>г. Сызрань – село Смолькино (84 км).  Село располагается в северо-западной части Сызранского района в пределах Рачейского лесничества. Оно охватывает верховья бассейнов рек Крымзы, Тишерека и Усы. Небольшой по территории участок Самарской области в пределах Рачейского лесничества вместил в себя большое количество уникальных объектов природы.</vt:lpstr>
      <vt:lpstr>Слайд 7</vt:lpstr>
      <vt:lpstr>Слайд 8</vt:lpstr>
      <vt:lpstr>Слайд 9</vt:lpstr>
      <vt:lpstr>Село Смолькино – Садовое товарищество «Федоровские луга» (169 км)  С 3 по 6 июля на Федоровских лугах под Самарой, на живописном берегу реки Волги проводится Грушинский фестиваль – всероссийский фестиваль авторской песни имени Валерия Грушина.  Здесь собираются тысячи любителей бардовской песни не только из России, но и других стран мира. Фестиваль проводится с целью приобщения молодежи к музыке, поэзии, туризму и спорту, сохранения и развития авторской песни, выявления талантливых авторов и исполнителей, пропаганды здорового образа жизни.</vt:lpstr>
      <vt:lpstr>Слайд 11</vt:lpstr>
      <vt:lpstr>Слайд 12</vt:lpstr>
      <vt:lpstr>Слайд 13</vt:lpstr>
      <vt:lpstr>Слайд 14</vt:lpstr>
      <vt:lpstr>Слайд 15</vt:lpstr>
      <vt:lpstr>На базе МБУ ЦДБ г.Северск была проведена творческая отчетная конференция, где были представлены 13 работ.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Мы гордимся тем, что побывали в этой экспедиции, потому что: детская эколого-краеведческая экспедиция г. Северска – это уникальное для города явление, позволяющее объединять различные направления и виды деятельности в одно событие, которые формируют экологическое сознание и способствует развитию экологического и спортивного туризма! </vt:lpstr>
      <vt:lpstr>Путешествуйте с нами и  Русским географическим обществом!</vt:lpstr>
      <vt:lpstr>Литература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Сотрудник библиотеки</cp:lastModifiedBy>
  <cp:revision>108</cp:revision>
  <dcterms:created xsi:type="dcterms:W3CDTF">2014-09-18T08:43:03Z</dcterms:created>
  <dcterms:modified xsi:type="dcterms:W3CDTF">2015-11-13T07:40:54Z</dcterms:modified>
</cp:coreProperties>
</file>