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80" r:id="rId10"/>
    <p:sldId id="276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66" r:id="rId20"/>
    <p:sldId id="283" r:id="rId21"/>
    <p:sldId id="278" r:id="rId22"/>
    <p:sldId id="277" r:id="rId23"/>
    <p:sldId id="279" r:id="rId24"/>
    <p:sldId id="281" r:id="rId25"/>
    <p:sldId id="282" r:id="rId26"/>
    <p:sldId id="267" r:id="rId27"/>
    <p:sldId id="28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5B1D914-026F-4D7D-AA41-E8AC4A533506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4"/>
            <p14:sldId id="280"/>
            <p14:sldId id="276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66"/>
            <p14:sldId id="283"/>
            <p14:sldId id="278"/>
            <p14:sldId id="277"/>
            <p14:sldId id="279"/>
            <p14:sldId id="281"/>
            <p14:sldId id="282"/>
            <p14:sldId id="267"/>
            <p14:sldId id="284"/>
          </p14:sldIdLst>
        </p14:section>
        <p14:section name="Раздел без заголовка" id="{835F1453-7A8E-4840-870D-73F412611FE0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201" autoAdjust="0"/>
  </p:normalViewPr>
  <p:slideViewPr>
    <p:cSldViewPr>
      <p:cViewPr>
        <p:scale>
          <a:sx n="71" d="100"/>
          <a:sy n="71" d="100"/>
        </p:scale>
        <p:origin x="-2148" y="-8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B725C-DB03-4F00-AE59-A6383D6E723E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C6127-81C6-41B9-88CC-9F0BFB524D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B725C-DB03-4F00-AE59-A6383D6E723E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C6127-81C6-41B9-88CC-9F0BFB524D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B725C-DB03-4F00-AE59-A6383D6E723E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C6127-81C6-41B9-88CC-9F0BFB524D7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B725C-DB03-4F00-AE59-A6383D6E723E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C6127-81C6-41B9-88CC-9F0BFB524D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B725C-DB03-4F00-AE59-A6383D6E723E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C6127-81C6-41B9-88CC-9F0BFB524D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B725C-DB03-4F00-AE59-A6383D6E723E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C6127-81C6-41B9-88CC-9F0BFB524D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B725C-DB03-4F00-AE59-A6383D6E723E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C6127-81C6-41B9-88CC-9F0BFB524D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B725C-DB03-4F00-AE59-A6383D6E723E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C6127-81C6-41B9-88CC-9F0BFB524D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B725C-DB03-4F00-AE59-A6383D6E723E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C6127-81C6-41B9-88CC-9F0BFB524D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B725C-DB03-4F00-AE59-A6383D6E723E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C6127-81C6-41B9-88CC-9F0BFB524D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B725C-DB03-4F00-AE59-A6383D6E723E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C6127-81C6-41B9-88CC-9F0BFB524D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8AB725C-DB03-4F00-AE59-A6383D6E723E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19C6127-81C6-41B9-88CC-9F0BFB524D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11" Type="http://schemas.openxmlformats.org/officeDocument/2006/relationships/image" Target="../media/image71.jpeg"/><Relationship Id="rId5" Type="http://schemas.openxmlformats.org/officeDocument/2006/relationships/image" Target="../media/image65.jpeg"/><Relationship Id="rId10" Type="http://schemas.openxmlformats.org/officeDocument/2006/relationships/image" Target="../media/image70.jpeg"/><Relationship Id="rId4" Type="http://schemas.openxmlformats.org/officeDocument/2006/relationships/image" Target="../media/image64.jpeg"/><Relationship Id="rId9" Type="http://schemas.openxmlformats.org/officeDocument/2006/relationships/image" Target="../media/image6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3" Type="http://schemas.openxmlformats.org/officeDocument/2006/relationships/image" Target="../media/image93.jpeg"/><Relationship Id="rId7" Type="http://schemas.openxmlformats.org/officeDocument/2006/relationships/image" Target="../media/image97.jpeg"/><Relationship Id="rId12" Type="http://schemas.openxmlformats.org/officeDocument/2006/relationships/image" Target="../media/image102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11" Type="http://schemas.openxmlformats.org/officeDocument/2006/relationships/image" Target="../media/image101.jpeg"/><Relationship Id="rId5" Type="http://schemas.openxmlformats.org/officeDocument/2006/relationships/image" Target="../media/image95.jpeg"/><Relationship Id="rId10" Type="http://schemas.openxmlformats.org/officeDocument/2006/relationships/image" Target="../media/image100.jpeg"/><Relationship Id="rId4" Type="http://schemas.openxmlformats.org/officeDocument/2006/relationships/image" Target="../media/image94.jpeg"/><Relationship Id="rId9" Type="http://schemas.openxmlformats.org/officeDocument/2006/relationships/image" Target="../media/image9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eg"/><Relationship Id="rId3" Type="http://schemas.openxmlformats.org/officeDocument/2006/relationships/image" Target="../media/image104.jpeg"/><Relationship Id="rId7" Type="http://schemas.openxmlformats.org/officeDocument/2006/relationships/image" Target="../media/image108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jpeg"/><Relationship Id="rId3" Type="http://schemas.openxmlformats.org/officeDocument/2006/relationships/image" Target="../media/image111.jpeg"/><Relationship Id="rId7" Type="http://schemas.openxmlformats.org/officeDocument/2006/relationships/image" Target="../media/image115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908720"/>
            <a:ext cx="8640960" cy="1780108"/>
          </a:xfrm>
        </p:spPr>
        <p:txBody>
          <a:bodyPr>
            <a:normAutofit fontScale="90000"/>
          </a:bodyPr>
          <a:lstStyle/>
          <a:p>
            <a:pPr marL="45720" indent="0"/>
            <a:r>
              <a:rPr lang="ru-RU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творческих работ </a:t>
            </a:r>
            <a:br>
              <a:rPr lang="ru-RU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муниципального образовательного</a:t>
            </a:r>
            <a:br>
              <a:rPr lang="ru-RU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просветительского патриотического проекта</a:t>
            </a:r>
            <a:br>
              <a:rPr lang="ru-RU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9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«Познаем мир с Русским географическим обществом</a:t>
            </a:r>
            <a:r>
              <a:rPr lang="ru-RU" sz="29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br>
              <a:rPr lang="ru-RU" sz="29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Номинация:</a:t>
            </a:r>
            <a:r>
              <a:rPr lang="ru-RU" sz="31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ДНЕВНИК 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ПУТЕШЕСТВЕННИКА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4653136"/>
            <a:ext cx="4536505" cy="1473200"/>
          </a:xfrm>
        </p:spPr>
        <p:txBody>
          <a:bodyPr>
            <a:noAutofit/>
          </a:bodyPr>
          <a:lstStyle/>
          <a:p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Авторы:</a:t>
            </a:r>
          </a:p>
          <a:p>
            <a:r>
              <a:rPr lang="ru-RU" sz="1400" dirty="0"/>
              <a:t> </a:t>
            </a:r>
            <a:r>
              <a:rPr lang="ru-RU" sz="1400" b="1" dirty="0" smtClean="0">
                <a:solidFill>
                  <a:srgbClr val="002060"/>
                </a:solidFill>
              </a:rPr>
              <a:t>Никифоров Егор 7А  </a:t>
            </a:r>
            <a:r>
              <a:rPr lang="ru-RU" sz="1400" b="1" dirty="0">
                <a:solidFill>
                  <a:srgbClr val="002060"/>
                </a:solidFill>
              </a:rPr>
              <a:t>МБОУ «СОШ№196»</a:t>
            </a:r>
          </a:p>
          <a:p>
            <a:r>
              <a:rPr lang="ru-RU" sz="1400" b="1" dirty="0" smtClean="0">
                <a:solidFill>
                  <a:srgbClr val="002060"/>
                </a:solidFill>
              </a:rPr>
              <a:t>Шпатов Андрей 7А  МБОУ </a:t>
            </a:r>
            <a:r>
              <a:rPr lang="ru-RU" sz="1400" b="1" dirty="0">
                <a:solidFill>
                  <a:srgbClr val="002060"/>
                </a:solidFill>
              </a:rPr>
              <a:t>«СОШ№196»</a:t>
            </a:r>
          </a:p>
          <a:p>
            <a:r>
              <a:rPr lang="ru-RU" sz="1400" b="1" dirty="0" err="1" smtClean="0">
                <a:solidFill>
                  <a:srgbClr val="002060"/>
                </a:solidFill>
              </a:rPr>
              <a:t>Чуплыгина</a:t>
            </a:r>
            <a:r>
              <a:rPr lang="ru-RU" sz="1400" b="1" dirty="0" smtClean="0">
                <a:solidFill>
                  <a:srgbClr val="002060"/>
                </a:solidFill>
              </a:rPr>
              <a:t> Александра 7А МБОУ </a:t>
            </a:r>
            <a:r>
              <a:rPr lang="ru-RU" sz="1400" b="1" dirty="0">
                <a:solidFill>
                  <a:srgbClr val="002060"/>
                </a:solidFill>
              </a:rPr>
              <a:t>«СОШ№196»</a:t>
            </a:r>
          </a:p>
          <a:p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Руководители: </a:t>
            </a:r>
          </a:p>
          <a:p>
            <a:r>
              <a:rPr lang="ru-RU" sz="1400" b="1" dirty="0" err="1">
                <a:solidFill>
                  <a:srgbClr val="002060"/>
                </a:solidFill>
              </a:rPr>
              <a:t>М.А.Матвеева</a:t>
            </a:r>
            <a:r>
              <a:rPr lang="ru-RU" sz="1400" dirty="0">
                <a:solidFill>
                  <a:srgbClr val="002060"/>
                </a:solidFill>
              </a:rPr>
              <a:t>  </a:t>
            </a:r>
            <a:r>
              <a:rPr lang="ru-RU" sz="1400" i="1" dirty="0">
                <a:solidFill>
                  <a:srgbClr val="002060"/>
                </a:solidFill>
              </a:rPr>
              <a:t>учитель биологии </a:t>
            </a:r>
            <a:r>
              <a:rPr lang="ru-RU" sz="1400" dirty="0">
                <a:solidFill>
                  <a:srgbClr val="002060"/>
                </a:solidFill>
              </a:rPr>
              <a:t>МБОУ «СОШ№196»</a:t>
            </a:r>
          </a:p>
          <a:p>
            <a:r>
              <a:rPr lang="ru-RU" sz="1400" b="1" dirty="0" err="1">
                <a:solidFill>
                  <a:srgbClr val="002060"/>
                </a:solidFill>
              </a:rPr>
              <a:t>Н.П.Сергеева</a:t>
            </a:r>
            <a:r>
              <a:rPr lang="ru-RU" sz="1400" dirty="0">
                <a:solidFill>
                  <a:srgbClr val="002060"/>
                </a:solidFill>
              </a:rPr>
              <a:t>  </a:t>
            </a:r>
            <a:r>
              <a:rPr lang="ru-RU" sz="1400" i="1" dirty="0">
                <a:solidFill>
                  <a:srgbClr val="002060"/>
                </a:solidFill>
              </a:rPr>
              <a:t>учитель технологии </a:t>
            </a:r>
            <a:r>
              <a:rPr lang="ru-RU" sz="1400" dirty="0">
                <a:solidFill>
                  <a:srgbClr val="002060"/>
                </a:solidFill>
              </a:rPr>
              <a:t>МБОУ «СОШ№196»</a:t>
            </a:r>
          </a:p>
          <a:p>
            <a:endParaRPr lang="ru-RU" sz="1400" i="1" dirty="0"/>
          </a:p>
        </p:txBody>
      </p:sp>
      <p:pic>
        <p:nvPicPr>
          <p:cNvPr id="1026" name="Picture 2" descr="F:\ПИТЕР\IMG_54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80928"/>
            <a:ext cx="4176464" cy="27815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Прямоугольник 5"/>
          <p:cNvSpPr/>
          <p:nvPr/>
        </p:nvSpPr>
        <p:spPr>
          <a:xfrm>
            <a:off x="4139952" y="2996952"/>
            <a:ext cx="483075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Город на Неве</a:t>
            </a:r>
            <a:endParaRPr lang="ru-RU" sz="6000" b="1" i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8791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060847"/>
            <a:ext cx="8496943" cy="129614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 2015 году наша страна празднует 70-летие Великой Победы.</a:t>
            </a:r>
          </a:p>
          <a:p>
            <a:pPr marL="0" indent="0">
              <a:buNone/>
            </a:pPr>
            <a:r>
              <a:rPr lang="ru-RU" dirty="0" smtClean="0"/>
              <a:t>В стране, городе и  школе прошло много мероприятий посвящённых этому значимому  событию для всех.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Блокадный Ленинград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2"/>
          <a:stretch/>
        </p:blipFill>
        <p:spPr bwMode="auto">
          <a:xfrm>
            <a:off x="4860032" y="3573016"/>
            <a:ext cx="4099512" cy="30450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3341225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Мы много читали, смотрели фильмы, слушали рассказы ветеранов Великой Отечественной войны. </a:t>
            </a:r>
          </a:p>
          <a:p>
            <a:r>
              <a:rPr lang="ru-RU" sz="2400" dirty="0" smtClean="0"/>
              <a:t>Но почувствовать боль, страдания, ужасы войны, крушение надежд мы смогли,  проехав по «Дороге жизни».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5863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03315" y="1583968"/>
            <a:ext cx="8856984" cy="1557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800" dirty="0" smtClean="0">
                <a:solidFill>
                  <a:schemeClr val="tx1"/>
                </a:solidFill>
              </a:rPr>
              <a:t>     </a:t>
            </a:r>
            <a:r>
              <a:rPr lang="ru-RU" sz="1900" dirty="0">
                <a:solidFill>
                  <a:schemeClr val="tx1"/>
                </a:solidFill>
              </a:rPr>
              <a:t>Большую роль в снабжении Ленинграда играла единственная коммуникация через Ладожское озеро, названная «Дорогой жизни».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</a:rPr>
              <a:t>Шоссе</a:t>
            </a:r>
            <a:r>
              <a:rPr lang="ru-RU" sz="1900" dirty="0">
                <a:solidFill>
                  <a:schemeClr val="tx1"/>
                </a:solidFill>
              </a:rPr>
              <a:t> А128 Санкт-Петербург — Морье во Всеволожском районе повторяет сухопутный участок дороги из Ленинграда до Ладоги, вдоль него расположены </a:t>
            </a:r>
            <a:r>
              <a:rPr lang="ru-RU" sz="1900" dirty="0" smtClean="0">
                <a:solidFill>
                  <a:schemeClr val="tx1"/>
                </a:solidFill>
              </a:rPr>
              <a:t>памятники.</a:t>
            </a:r>
            <a:r>
              <a:rPr lang="ru-RU" sz="1900" dirty="0"/>
              <a:t> </a:t>
            </a:r>
            <a:r>
              <a:rPr lang="ru-RU" sz="1900" dirty="0" smtClean="0"/>
              <a:t> Всего </a:t>
            </a:r>
            <a:r>
              <a:rPr lang="ru-RU" sz="1900" dirty="0"/>
              <a:t>на Дороге жизни </a:t>
            </a:r>
            <a:r>
              <a:rPr lang="ru-RU" sz="1900" dirty="0" smtClean="0"/>
              <a:t>установлено: </a:t>
            </a:r>
            <a:endParaRPr lang="ru-RU" sz="1900" dirty="0"/>
          </a:p>
          <a:p>
            <a:pPr marL="0" indent="0">
              <a:buNone/>
            </a:pPr>
            <a:endParaRPr lang="ru-RU" sz="22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252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    </a:t>
            </a:r>
            <a:r>
              <a:rPr lang="ru-RU" sz="4000" dirty="0">
                <a:solidFill>
                  <a:srgbClr val="FFFF00"/>
                </a:solidFill>
              </a:rPr>
              <a:t>Блокадный Ленинград </a:t>
            </a:r>
            <a:r>
              <a:rPr lang="ru-RU" sz="4000" dirty="0" smtClean="0">
                <a:solidFill>
                  <a:srgbClr val="FFFF00"/>
                </a:solidFill>
              </a:rPr>
              <a:t/>
            </a:r>
            <a:br>
              <a:rPr lang="ru-RU" sz="4000" dirty="0" smtClean="0">
                <a:solidFill>
                  <a:srgbClr val="FFFF00"/>
                </a:solidFill>
              </a:rPr>
            </a:br>
            <a:r>
              <a:rPr lang="ru-RU" sz="4000" b="1" dirty="0" smtClean="0">
                <a:solidFill>
                  <a:srgbClr val="FFFF00"/>
                </a:solidFill>
              </a:rPr>
              <a:t>«</a:t>
            </a:r>
            <a:r>
              <a:rPr lang="ru-RU" sz="4000" b="1" dirty="0">
                <a:solidFill>
                  <a:srgbClr val="FFFF00"/>
                </a:solidFill>
              </a:rPr>
              <a:t>Дорога жизни» </a:t>
            </a:r>
            <a:r>
              <a:rPr lang="ru-RU" sz="4000" b="1" dirty="0" smtClean="0">
                <a:solidFill>
                  <a:srgbClr val="FFFF00"/>
                </a:solidFill>
              </a:rPr>
              <a:t>- Зеленый </a:t>
            </a:r>
            <a:r>
              <a:rPr lang="ru-RU" sz="4000" b="1" dirty="0">
                <a:solidFill>
                  <a:srgbClr val="FFFF00"/>
                </a:solidFill>
              </a:rPr>
              <a:t>пояс Славы</a:t>
            </a:r>
          </a:p>
        </p:txBody>
      </p:sp>
      <p:pic>
        <p:nvPicPr>
          <p:cNvPr id="9220" name="Picture 4" descr="https://im0-tub-ru.yandex.net/i?id=0d6cfae42ad495d01cabd79f17b27049&amp;n=33&amp;h=190&amp;w=28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6"/>
          <a:stretch/>
        </p:blipFill>
        <p:spPr bwMode="auto">
          <a:xfrm>
            <a:off x="251520" y="3033075"/>
            <a:ext cx="2060298" cy="23284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5443490"/>
            <a:ext cx="26901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/>
              <a:t>Первый км «Дороги Жизни»</a:t>
            </a:r>
          </a:p>
          <a:p>
            <a:pPr algn="ctr"/>
            <a:r>
              <a:rPr lang="ru-RU" sz="1600" dirty="0" smtClean="0"/>
              <a:t> п. </a:t>
            </a:r>
            <a:r>
              <a:rPr lang="ru-RU" sz="1600" dirty="0" err="1" smtClean="0"/>
              <a:t>Ржевка</a:t>
            </a:r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59000" y="2993424"/>
            <a:ext cx="59046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7 </a:t>
            </a:r>
            <a:r>
              <a:rPr lang="ru-RU" dirty="0"/>
              <a:t>монументов, </a:t>
            </a:r>
            <a:endParaRPr lang="ru-RU" dirty="0" smtClean="0"/>
          </a:p>
          <a:p>
            <a:r>
              <a:rPr lang="ru-RU" dirty="0" smtClean="0"/>
              <a:t>46 </a:t>
            </a:r>
            <a:r>
              <a:rPr lang="ru-RU" dirty="0"/>
              <a:t>памятных столбов вдоль шоссе </a:t>
            </a:r>
            <a:r>
              <a:rPr lang="ru-RU" dirty="0" smtClean="0"/>
              <a:t>и</a:t>
            </a:r>
          </a:p>
          <a:p>
            <a:r>
              <a:rPr lang="ru-RU" dirty="0" smtClean="0"/>
              <a:t> </a:t>
            </a:r>
            <a:r>
              <a:rPr lang="ru-RU" dirty="0"/>
              <a:t>56 столбов вдоль железной дороги. </a:t>
            </a:r>
            <a:endParaRPr lang="ru-RU" dirty="0" smtClean="0"/>
          </a:p>
          <a:p>
            <a:r>
              <a:rPr lang="ru-RU" dirty="0" smtClean="0"/>
              <a:t>Все </a:t>
            </a:r>
            <a:r>
              <a:rPr lang="ru-RU" dirty="0"/>
              <a:t>эти сооружения входят в </a:t>
            </a:r>
            <a:r>
              <a:rPr lang="ru-RU" b="1" i="1" u="sng" dirty="0">
                <a:solidFill>
                  <a:schemeClr val="accent1">
                    <a:lumMod val="50000"/>
                  </a:schemeClr>
                </a:solidFill>
              </a:rPr>
              <a:t>Зеленый пояс Славы</a:t>
            </a:r>
            <a:r>
              <a:rPr lang="ru-RU" i="1" u="sng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581128"/>
            <a:ext cx="2426462" cy="18610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67944" y="4521540"/>
            <a:ext cx="21602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Здесь, на этом поле в 1941-1943 годах был аэродром авиации Балтийского флота. Морские летчики в героической битве с врагом, защищали Ленинград  и «Дорогу Жизни»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23901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Мемориальный комплекс </a:t>
            </a:r>
            <a:br>
              <a:rPr lang="ru-RU" sz="3600" dirty="0" smtClean="0">
                <a:solidFill>
                  <a:srgbClr val="FFFF00"/>
                </a:solidFill>
              </a:rPr>
            </a:br>
            <a:r>
              <a:rPr lang="ru-RU" sz="3600" b="1" dirty="0" smtClean="0">
                <a:solidFill>
                  <a:srgbClr val="FFFF00"/>
                </a:solidFill>
              </a:rPr>
              <a:t>«Цветок жизни»,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5124" name="Picture 4" descr="F:\ПИТЕР\IMG_60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009" y="2492896"/>
            <a:ext cx="1799284" cy="27016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F:\ПИТЕР\IMG_60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822" y="3140968"/>
            <a:ext cx="1937593" cy="29092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412776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создан </a:t>
            </a:r>
            <a:r>
              <a:rPr lang="ru-RU" sz="1600" dirty="0"/>
              <a:t>в память о погибших детях </a:t>
            </a:r>
            <a:r>
              <a:rPr lang="ru-RU" sz="1600" dirty="0" smtClean="0"/>
              <a:t>блокадного Ленинграда. </a:t>
            </a:r>
          </a:p>
          <a:p>
            <a:pPr algn="ctr"/>
            <a:r>
              <a:rPr lang="ru-RU" sz="1600" dirty="0" smtClean="0"/>
              <a:t> Аллея </a:t>
            </a:r>
            <a:r>
              <a:rPr lang="ru-RU" sz="1600" dirty="0"/>
              <a:t>дружбы посажана делегатами </a:t>
            </a:r>
            <a:r>
              <a:rPr lang="en-US" sz="1600" dirty="0"/>
              <a:t>IV </a:t>
            </a:r>
            <a:r>
              <a:rPr lang="ru-RU" sz="1600" dirty="0"/>
              <a:t>Всероссийского пионерского </a:t>
            </a:r>
            <a:r>
              <a:rPr lang="ru-RU" sz="1600" dirty="0" smtClean="0"/>
              <a:t>слета  </a:t>
            </a:r>
            <a:r>
              <a:rPr lang="ru-RU" sz="1600" dirty="0"/>
              <a:t>2 июля 1970г</a:t>
            </a:r>
            <a:r>
              <a:rPr lang="ru-RU" sz="1600" dirty="0" smtClean="0"/>
              <a:t>.</a:t>
            </a:r>
          </a:p>
          <a:p>
            <a:pPr algn="ctr"/>
            <a:r>
              <a:rPr lang="ru-RU" sz="1600" dirty="0" smtClean="0"/>
              <a:t>3 км «Дороги жизни»</a:t>
            </a:r>
            <a:endParaRPr lang="ru-RU" sz="1600" dirty="0"/>
          </a:p>
        </p:txBody>
      </p:sp>
      <p:pic>
        <p:nvPicPr>
          <p:cNvPr id="5127" name="Picture 7" descr="F:\ПИТЕР\IMG_60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7" y="4883127"/>
            <a:ext cx="2688598" cy="17906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ПИТЕР\IMG_6015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85" y="1915420"/>
            <a:ext cx="1782570" cy="26765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07405" y="6304401"/>
            <a:ext cx="4915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900 дней блокады – 900 белоствольных  берез</a:t>
            </a:r>
            <a:endParaRPr lang="ru-RU" b="1" dirty="0"/>
          </a:p>
        </p:txBody>
      </p:sp>
      <p:pic>
        <p:nvPicPr>
          <p:cNvPr id="5122" name="Picture 2" descr="F:\ПИТЕР\IMG_601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896697"/>
            <a:ext cx="2688203" cy="17903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F:\ПИТЕР\IMG_603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625" y="4171273"/>
            <a:ext cx="1668395" cy="25050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00293" y="5954645"/>
            <a:ext cx="2619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 </a:t>
            </a:r>
            <a:r>
              <a:rPr lang="ru-RU" sz="1600" dirty="0"/>
              <a:t>памятник «Цветок жизни»</a:t>
            </a:r>
            <a:r>
              <a:rPr lang="ru-RU" dirty="0"/>
              <a:t>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33443" y="4513795"/>
            <a:ext cx="14814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/>
              <a:t>аллея Дружбы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3363874"/>
            <a:ext cx="27119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траурный курган «Дневник </a:t>
            </a:r>
            <a:r>
              <a:rPr lang="ru-RU" sz="1600" u="sng" dirty="0" smtClean="0"/>
              <a:t>Тани Савичевой</a:t>
            </a:r>
            <a:r>
              <a:rPr lang="ru-RU" sz="1600" dirty="0" smtClean="0"/>
              <a:t>»,</a:t>
            </a:r>
            <a:r>
              <a:rPr lang="ru-RU" sz="16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67834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547664" y="3964084"/>
            <a:ext cx="4415009" cy="5258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dirty="0">
                <a:solidFill>
                  <a:schemeClr val="tx1"/>
                </a:solidFill>
              </a:rPr>
              <a:t>Поднятый со дна Ладожского </a:t>
            </a:r>
            <a:r>
              <a:rPr lang="ru-RU" sz="1600" dirty="0" smtClean="0">
                <a:solidFill>
                  <a:schemeClr val="tx1"/>
                </a:solidFill>
              </a:rPr>
              <a:t>озера ГАЗ-АА</a:t>
            </a:r>
            <a:r>
              <a:rPr lang="ru-RU" sz="1600" dirty="0">
                <a:solidFill>
                  <a:schemeClr val="tx1"/>
                </a:solidFill>
              </a:rPr>
              <a:t> — «Полуторка</a:t>
            </a:r>
            <a:r>
              <a:rPr lang="ru-RU" sz="1600" dirty="0" smtClean="0">
                <a:solidFill>
                  <a:schemeClr val="tx1"/>
                </a:solidFill>
              </a:rPr>
              <a:t>». (основной вид транспорта)</a:t>
            </a:r>
          </a:p>
          <a:p>
            <a:pPr marL="0" indent="0" algn="ctr">
              <a:buNone/>
            </a:pPr>
            <a:endParaRPr lang="ru-RU" sz="800" dirty="0" smtClean="0">
              <a:solidFill>
                <a:schemeClr val="tx1"/>
              </a:solidFill>
            </a:endParaRPr>
          </a:p>
          <a:p>
            <a:pPr marL="0" indent="0" algn="r"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                                           Могилы защитников «Дороги жизни»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54739" y="286656"/>
            <a:ext cx="4965533" cy="1252728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FFFF00"/>
                </a:solidFill>
              </a:rPr>
              <a:t>"</a:t>
            </a:r>
            <a:r>
              <a:rPr lang="ru-RU" sz="3600" b="1" dirty="0" err="1">
                <a:solidFill>
                  <a:srgbClr val="FFFF00"/>
                </a:solidFill>
              </a:rPr>
              <a:t>Румболовская</a:t>
            </a:r>
            <a:r>
              <a:rPr lang="ru-RU" sz="3600" b="1" dirty="0">
                <a:solidFill>
                  <a:srgbClr val="FFFF00"/>
                </a:solidFill>
              </a:rPr>
              <a:t> гора" </a:t>
            </a:r>
            <a:br>
              <a:rPr lang="ru-RU" sz="3600" b="1" dirty="0">
                <a:solidFill>
                  <a:srgbClr val="FFFF00"/>
                </a:solidFill>
              </a:rPr>
            </a:br>
            <a:r>
              <a:rPr lang="ru-RU" sz="2400" b="1" dirty="0">
                <a:solidFill>
                  <a:srgbClr val="FFFF00"/>
                </a:solidFill>
              </a:rPr>
              <a:t>г. Всеволожск (10 </a:t>
            </a:r>
            <a:r>
              <a:rPr lang="ru-RU" sz="2400" b="1" dirty="0" smtClean="0">
                <a:solidFill>
                  <a:srgbClr val="FFFF00"/>
                </a:solidFill>
              </a:rPr>
              <a:t>км)</a:t>
            </a:r>
            <a:endParaRPr lang="ru-RU" sz="2400" b="1" dirty="0">
              <a:solidFill>
                <a:srgbClr val="FFFF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659254"/>
            <a:ext cx="1875225" cy="28177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 descr="F:\ПИТЕР\IMG_58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963113"/>
            <a:ext cx="2664295" cy="1774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F:\ПИТЕР\IMG_58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941168"/>
            <a:ext cx="2664295" cy="1774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kom_124\Desktop\Фото Слободникова\люба\IMG_372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808" y="1686750"/>
            <a:ext cx="3514867" cy="23432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F:\ПИТЕР\IMG_583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364" y="4963113"/>
            <a:ext cx="2664296" cy="17744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F:\ПИТЕР\IMG_581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934" y="824019"/>
            <a:ext cx="2126726" cy="31932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21157" y="4074474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Православный приход Храма Спаса Нерукотворного образа на «Дороге жизни»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3" y="3501008"/>
            <a:ext cx="18752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1"/>
              </a:buClr>
              <a:buSzPct val="100000"/>
            </a:pPr>
            <a:r>
              <a:rPr lang="ru-RU" sz="1600" dirty="0" smtClean="0"/>
              <a:t>Памятный столб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3569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4000" b="1" dirty="0">
                <a:solidFill>
                  <a:srgbClr val="FFFF00"/>
                </a:solidFill>
              </a:rPr>
              <a:t>«Дорога жизни» -</a:t>
            </a:r>
            <a:br>
              <a:rPr lang="ru-RU" sz="4000" b="1" dirty="0">
                <a:solidFill>
                  <a:srgbClr val="FFFF00"/>
                </a:solidFill>
              </a:rPr>
            </a:br>
            <a:r>
              <a:rPr lang="ru-RU" sz="3200" dirty="0">
                <a:solidFill>
                  <a:srgbClr val="FFFF00"/>
                </a:solidFill>
              </a:rPr>
              <a:t>деревня </a:t>
            </a:r>
            <a:r>
              <a:rPr lang="ru-RU" sz="3200" dirty="0" err="1">
                <a:solidFill>
                  <a:srgbClr val="FFFF00"/>
                </a:solidFill>
              </a:rPr>
              <a:t>Ириновка</a:t>
            </a:r>
            <a:r>
              <a:rPr lang="ru-RU" sz="3200" dirty="0">
                <a:solidFill>
                  <a:srgbClr val="FFFF00"/>
                </a:solidFill>
              </a:rPr>
              <a:t> (30 км)</a:t>
            </a:r>
          </a:p>
        </p:txBody>
      </p:sp>
      <p:pic>
        <p:nvPicPr>
          <p:cNvPr id="13315" name="Picture 3" descr="F:\ПИТЕР\IMG_58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6321">
            <a:off x="1827276" y="3113779"/>
            <a:ext cx="1353312" cy="203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F:\ПИТЕР\IMG_58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10" y="404665"/>
            <a:ext cx="1678506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F:\ПИТЕР\IMG_587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27" b="14417"/>
          <a:stretch/>
        </p:blipFill>
        <p:spPr bwMode="auto">
          <a:xfrm>
            <a:off x="5220072" y="1700809"/>
            <a:ext cx="3631952" cy="16549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33257" y="1822424"/>
            <a:ext cx="296427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Куда б ни шел, ни ехал ты, </a:t>
            </a:r>
          </a:p>
          <a:p>
            <a:r>
              <a:rPr lang="ru-RU" dirty="0" smtClean="0"/>
              <a:t>Но здесь остановись</a:t>
            </a:r>
          </a:p>
          <a:p>
            <a:r>
              <a:rPr lang="ru-RU" dirty="0" smtClean="0"/>
              <a:t>Могиле этой дорогой</a:t>
            </a:r>
          </a:p>
          <a:p>
            <a:r>
              <a:rPr lang="ru-RU" dirty="0" smtClean="0"/>
              <a:t>Всем сердцем поклонись…</a:t>
            </a:r>
          </a:p>
          <a:p>
            <a:pPr algn="r"/>
            <a:r>
              <a:rPr lang="ru-RU" dirty="0" err="1" smtClean="0"/>
              <a:t>М.Исаковский</a:t>
            </a:r>
            <a:endParaRPr lang="ru-RU" dirty="0"/>
          </a:p>
        </p:txBody>
      </p:sp>
      <p:pic>
        <p:nvPicPr>
          <p:cNvPr id="13318" name="Picture 6" descr="F:\ПИТЕР\IMG_587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29" y="3552582"/>
            <a:ext cx="1584896" cy="23797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F:\ПИТЕР\IMG_587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58" y="3552582"/>
            <a:ext cx="1584896" cy="23797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9" descr="F:\ПИТЕР\IMG_587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4822">
            <a:off x="5159685" y="3407915"/>
            <a:ext cx="2241844" cy="14930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5212" y="6021288"/>
            <a:ext cx="8808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Братские захоронения советских воинов погибших 1941-1944гг. </a:t>
            </a:r>
          </a:p>
          <a:p>
            <a:pPr algn="ctr"/>
            <a:r>
              <a:rPr lang="ru-RU" sz="2000" b="1" dirty="0" smtClean="0"/>
              <a:t>и ленинградцев погибших при эвакуации в 1941-1943гг.</a:t>
            </a:r>
            <a:endParaRPr lang="ru-RU" sz="2000" b="1" dirty="0"/>
          </a:p>
        </p:txBody>
      </p:sp>
      <p:pic>
        <p:nvPicPr>
          <p:cNvPr id="13319" name="Picture 7" descr="F:\ПИТЕР\IMG_587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7864" y="4437112"/>
            <a:ext cx="2334078" cy="155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807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ПИТЕР\IMG_58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464" y="360042"/>
            <a:ext cx="4139520" cy="2756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8328"/>
            <a:ext cx="5904656" cy="1252728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FFFF00"/>
                </a:solidFill>
              </a:rPr>
              <a:t>«Дорога жизни</a:t>
            </a:r>
            <a:r>
              <a:rPr lang="ru-RU" sz="4000" b="1" dirty="0" smtClean="0">
                <a:solidFill>
                  <a:srgbClr val="FFFF00"/>
                </a:solidFill>
              </a:rPr>
              <a:t>»</a:t>
            </a:r>
            <a:r>
              <a:rPr lang="ru-RU" sz="2800" b="1" dirty="0">
                <a:solidFill>
                  <a:srgbClr val="FFFF00"/>
                </a:solidFill>
              </a:rPr>
              <a:t/>
            </a:r>
            <a:br>
              <a:rPr lang="ru-RU" sz="2800" b="1" dirty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мемориал </a:t>
            </a:r>
            <a:r>
              <a:rPr lang="ru-RU" sz="2800" b="1" dirty="0">
                <a:solidFill>
                  <a:srgbClr val="FFFF00"/>
                </a:solidFill>
              </a:rPr>
              <a:t>«Разорванное кольцо» </a:t>
            </a:r>
            <a:r>
              <a:rPr lang="ru-RU" sz="2800" b="1" dirty="0" smtClean="0">
                <a:solidFill>
                  <a:srgbClr val="FFFF00"/>
                </a:solidFill>
              </a:rPr>
              <a:t/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(</a:t>
            </a:r>
            <a:r>
              <a:rPr lang="ru-RU" sz="2800" b="1" dirty="0">
                <a:solidFill>
                  <a:srgbClr val="FFFF00"/>
                </a:solidFill>
              </a:rPr>
              <a:t>40 км)</a:t>
            </a:r>
          </a:p>
        </p:txBody>
      </p:sp>
      <p:pic>
        <p:nvPicPr>
          <p:cNvPr id="15363" name="Picture 3" descr="F:\ПИТЕР\IMG_58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93096"/>
            <a:ext cx="3598919" cy="2396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F:\ПИТЕР\IMG_58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219367"/>
            <a:ext cx="3323294" cy="22133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772816"/>
            <a:ext cx="25922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Две железобетонные арки </a:t>
            </a:r>
            <a:r>
              <a:rPr lang="ru-RU" sz="1400" dirty="0" smtClean="0"/>
              <a:t>символизируют </a:t>
            </a:r>
            <a:r>
              <a:rPr lang="ru-RU" sz="1400" dirty="0"/>
              <a:t>кольцо </a:t>
            </a:r>
            <a:r>
              <a:rPr lang="ru-RU" sz="1400" dirty="0" smtClean="0"/>
              <a:t>блокады, </a:t>
            </a:r>
            <a:r>
              <a:rPr lang="ru-RU" sz="1400" dirty="0"/>
              <a:t>разрыв между ними — </a:t>
            </a:r>
            <a:r>
              <a:rPr lang="ru-RU" sz="1400" dirty="0" smtClean="0"/>
              <a:t>Дорогу жизни. </a:t>
            </a:r>
            <a:r>
              <a:rPr lang="ru-RU" sz="1400" dirty="0"/>
              <a:t>На площадке под арками в бетоне — следы протектора машин. Рядом с мемориалом расположены два белых железобетонных шара, имитирующие прожекторные установки, и подлинное 85-мм </a:t>
            </a:r>
            <a:r>
              <a:rPr lang="ru-RU" sz="1400" dirty="0" smtClean="0"/>
              <a:t>зенитное орудие.</a:t>
            </a:r>
            <a:endParaRPr lang="ru-RU" sz="1400" dirty="0"/>
          </a:p>
        </p:txBody>
      </p:sp>
      <p:pic>
        <p:nvPicPr>
          <p:cNvPr id="15366" name="Picture 6" descr="F:\ПИТЕР\IMG_589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466" y="2347435"/>
            <a:ext cx="1311927" cy="19698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871538" y="3532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01917" y="5229200"/>
            <a:ext cx="35530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/>
              <a:t>Потомок, знай: в суровые года,</a:t>
            </a:r>
            <a:br>
              <a:rPr lang="ru-RU" sz="1600" b="1" i="1" dirty="0"/>
            </a:br>
            <a:r>
              <a:rPr lang="ru-RU" sz="1600" b="1" i="1" dirty="0"/>
              <a:t>Верны народу, долгу и Отчизне,</a:t>
            </a:r>
            <a:br>
              <a:rPr lang="ru-RU" sz="1600" b="1" i="1" dirty="0"/>
            </a:br>
            <a:r>
              <a:rPr lang="ru-RU" sz="1600" b="1" i="1" dirty="0"/>
              <a:t>Через торосы ладожского льда</a:t>
            </a:r>
            <a:br>
              <a:rPr lang="ru-RU" sz="1600" b="1" i="1" dirty="0"/>
            </a:br>
            <a:r>
              <a:rPr lang="ru-RU" sz="1600" b="1" i="1" dirty="0"/>
              <a:t>Отсюда мы вели дорогу Жизни,</a:t>
            </a:r>
            <a:br>
              <a:rPr lang="ru-RU" sz="1600" b="1" i="1" dirty="0"/>
            </a:br>
            <a:r>
              <a:rPr lang="ru-RU" sz="1600" b="1" i="1" dirty="0"/>
              <a:t>Чтоб жизнь не умирала никогда</a:t>
            </a:r>
            <a:r>
              <a:rPr lang="ru-RU" sz="1600" b="1" i="1" dirty="0" smtClean="0"/>
              <a:t>.</a:t>
            </a:r>
          </a:p>
          <a:p>
            <a:pPr algn="r"/>
            <a:r>
              <a:rPr lang="ru-RU" sz="1600" u="sng" dirty="0" err="1" smtClean="0"/>
              <a:t>Бронислав</a:t>
            </a:r>
            <a:r>
              <a:rPr lang="ru-RU" sz="1600" u="sng" dirty="0" smtClean="0"/>
              <a:t> </a:t>
            </a:r>
            <a:r>
              <a:rPr lang="ru-RU" sz="1600" u="sng" dirty="0" err="1" smtClean="0"/>
              <a:t>Кежун</a:t>
            </a:r>
            <a:endParaRPr lang="ru-RU" sz="1600" u="sng" dirty="0" smtClean="0"/>
          </a:p>
        </p:txBody>
      </p:sp>
    </p:spTree>
    <p:extLst>
      <p:ext uri="{BB962C8B-B14F-4D97-AF65-F5344CB8AC3E}">
        <p14:creationId xmlns:p14="http://schemas.microsoft.com/office/powerpoint/2010/main" val="3540184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80208" y="332656"/>
            <a:ext cx="8229600" cy="1252728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rgbClr val="FFFF00"/>
                </a:solidFill>
              </a:rPr>
              <a:t>Филиал </a:t>
            </a:r>
            <a:r>
              <a:rPr lang="ru-RU" sz="4000" dirty="0" smtClean="0">
                <a:solidFill>
                  <a:srgbClr val="FFFF00"/>
                </a:solidFill>
              </a:rPr>
              <a:t>центрального военно- </a:t>
            </a:r>
            <a:r>
              <a:rPr lang="ru-RU" sz="4000" dirty="0">
                <a:solidFill>
                  <a:srgbClr val="FFFF00"/>
                </a:solidFill>
              </a:rPr>
              <a:t>морского музея «Дорога жизни</a:t>
            </a:r>
            <a:r>
              <a:rPr lang="ru-RU" sz="4000" dirty="0" smtClean="0">
                <a:solidFill>
                  <a:srgbClr val="FFFF00"/>
                </a:solidFill>
              </a:rPr>
              <a:t>»</a:t>
            </a:r>
            <a:r>
              <a:rPr lang="ru-RU" sz="4000" dirty="0">
                <a:solidFill>
                  <a:srgbClr val="FFFF00"/>
                </a:solidFill>
              </a:rPr>
              <a:t> </a:t>
            </a:r>
            <a:r>
              <a:rPr lang="ru-RU" sz="4000" b="1" dirty="0" smtClean="0">
                <a:solidFill>
                  <a:srgbClr val="FFFF00"/>
                </a:solidFill>
              </a:rPr>
              <a:t/>
            </a:r>
            <a:br>
              <a:rPr lang="ru-RU" sz="4000" b="1" dirty="0" smtClean="0">
                <a:solidFill>
                  <a:srgbClr val="FFFF00"/>
                </a:solidFill>
              </a:rPr>
            </a:br>
            <a:r>
              <a:rPr lang="ru-RU" sz="2400" b="1" dirty="0" smtClean="0">
                <a:solidFill>
                  <a:srgbClr val="FFFF00"/>
                </a:solidFill>
              </a:rPr>
              <a:t>Ленинградская </a:t>
            </a:r>
            <a:r>
              <a:rPr lang="ru-RU" sz="2400" b="1" dirty="0">
                <a:solidFill>
                  <a:srgbClr val="FFFF00"/>
                </a:solidFill>
              </a:rPr>
              <a:t>область, пос. </a:t>
            </a:r>
            <a:r>
              <a:rPr lang="ru-RU" sz="2400" b="1" dirty="0" err="1" smtClean="0">
                <a:solidFill>
                  <a:srgbClr val="FFFF00"/>
                </a:solidFill>
              </a:rPr>
              <a:t>Осиновец</a:t>
            </a:r>
            <a:endParaRPr lang="ru-RU" sz="2400" b="1" dirty="0">
              <a:solidFill>
                <a:srgbClr val="FFFF00"/>
              </a:solidFill>
            </a:endParaRPr>
          </a:p>
        </p:txBody>
      </p:sp>
      <p:pic>
        <p:nvPicPr>
          <p:cNvPr id="4100" name="Picture 4" descr="C:\Users\kom_124\Desktop\Фото Слободникова\СГ\IMG_21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509124"/>
            <a:ext cx="2869776" cy="21523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kom_124\Desktop\Фото Слободникова\СГ\IMG_211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844824"/>
            <a:ext cx="2849588" cy="21371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F:\ПИТЕР\IMG_59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3240360" cy="2158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:\ПИТЕР\IMG_596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05404">
            <a:off x="2823277" y="2832067"/>
            <a:ext cx="3543463" cy="2359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F:\ПИТЕР\IMG_591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599291"/>
            <a:ext cx="3096344" cy="20621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609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16868" y="260648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FF00"/>
                </a:solidFill>
              </a:rPr>
              <a:t>Филиал </a:t>
            </a:r>
            <a:r>
              <a:rPr lang="ru-RU" dirty="0" smtClean="0">
                <a:solidFill>
                  <a:srgbClr val="FFFF00"/>
                </a:solidFill>
              </a:rPr>
              <a:t>центрального военно- </a:t>
            </a:r>
            <a:r>
              <a:rPr lang="ru-RU" dirty="0">
                <a:solidFill>
                  <a:srgbClr val="FFFF00"/>
                </a:solidFill>
              </a:rPr>
              <a:t>морского музея «Дорога жизни» </a:t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1800" b="1" dirty="0">
                <a:solidFill>
                  <a:srgbClr val="FFFF00"/>
                </a:solidFill>
              </a:rPr>
              <a:t>Ленинградская область, пос. </a:t>
            </a:r>
            <a:r>
              <a:rPr lang="ru-RU" sz="1800" b="1" dirty="0" err="1">
                <a:solidFill>
                  <a:srgbClr val="FFFF00"/>
                </a:solidFill>
              </a:rPr>
              <a:t>Осиновец</a:t>
            </a:r>
            <a:r>
              <a:rPr lang="ru-RU" sz="1800" b="1" dirty="0">
                <a:solidFill>
                  <a:srgbClr val="FFFF00"/>
                </a:solidFill>
              </a:rPr>
              <a:t>  </a:t>
            </a:r>
            <a:endParaRPr lang="ru-RU" dirty="0"/>
          </a:p>
        </p:txBody>
      </p:sp>
      <p:pic>
        <p:nvPicPr>
          <p:cNvPr id="2050" name="Picture 2" descr="F:\ПИТЕР\IMG_59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2816"/>
            <a:ext cx="3431704" cy="22855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ПИТЕР\IMG_59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566" y="2232980"/>
            <a:ext cx="2264502" cy="3400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ПИТЕР\IMG_5949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92499"/>
            <a:ext cx="2298515" cy="3451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kom_124\Desktop\Фото Слободникова\СГ\IMG_21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162" y="4149080"/>
            <a:ext cx="3431703" cy="25737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761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8328"/>
            <a:ext cx="8435280" cy="125272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Пискаревское </a:t>
            </a:r>
            <a:r>
              <a:rPr lang="ru-RU" sz="3600" b="1" dirty="0">
                <a:solidFill>
                  <a:srgbClr val="FFFF00"/>
                </a:solidFill>
              </a:rPr>
              <a:t>мемориальное </a:t>
            </a:r>
            <a:r>
              <a:rPr lang="ru-RU" sz="3600" b="1" dirty="0" smtClean="0">
                <a:solidFill>
                  <a:srgbClr val="FFFF00"/>
                </a:solidFill>
              </a:rPr>
              <a:t>кладбище</a:t>
            </a:r>
            <a:r>
              <a:rPr lang="ru-RU" sz="3600" b="1" dirty="0">
                <a:solidFill>
                  <a:srgbClr val="FFFF00"/>
                </a:solidFill>
              </a:rPr>
              <a:t/>
            </a:r>
            <a:br>
              <a:rPr lang="ru-RU" sz="3600" b="1" dirty="0">
                <a:solidFill>
                  <a:srgbClr val="FFFF00"/>
                </a:solidFill>
              </a:rPr>
            </a:b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6148" name="Picture 4" descr="F:\ПИТЕР\IMG_60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54" y="2830749"/>
            <a:ext cx="2880320" cy="1796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F:\ПИТЕР\IMG_60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308" y="2722079"/>
            <a:ext cx="2383623" cy="35790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F:\ПИТЕР\IMG_60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868711"/>
            <a:ext cx="2803140" cy="17585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F:\ПИТЕР\IMG_607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17" y="5085184"/>
            <a:ext cx="2880320" cy="15652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353942" y="1196752"/>
            <a:ext cx="8468189" cy="1170450"/>
            <a:chOff x="-425302" y="2975653"/>
            <a:chExt cx="9947525" cy="1170450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-425302" y="2975653"/>
              <a:ext cx="8174834" cy="1129719"/>
              <a:chOff x="359040" y="3462734"/>
              <a:chExt cx="8174834" cy="1129719"/>
            </a:xfrm>
          </p:grpSpPr>
          <p:pic>
            <p:nvPicPr>
              <p:cNvPr id="6155" name="Picture 11" descr="F:\ПИТЕР\IMG_6058.JPG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920" t="25237"/>
              <a:stretch/>
            </p:blipFill>
            <p:spPr bwMode="auto">
              <a:xfrm rot="21383129">
                <a:off x="359040" y="3580673"/>
                <a:ext cx="1749141" cy="101178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56" name="Picture 12" descr="F:\ПИТЕР\IMG_6059.JPG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2214"/>
              <a:stretch/>
            </p:blipFill>
            <p:spPr bwMode="auto">
              <a:xfrm>
                <a:off x="2059750" y="3482500"/>
                <a:ext cx="2032000" cy="1052689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57" name="Picture 13" descr="F:\ПИТЕР\IMG_6060.JPG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036" r="4389" b="33943"/>
              <a:stretch/>
            </p:blipFill>
            <p:spPr bwMode="auto">
              <a:xfrm>
                <a:off x="4091750" y="3482501"/>
                <a:ext cx="2560469" cy="1052689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58" name="Picture 14" descr="F:\ПИТЕР\IMG_6061.JPG"/>
              <p:cNvPicPr>
                <a:picLocks noChangeAspect="1" noChangeArrowheads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99" t="12502" b="9369"/>
              <a:stretch/>
            </p:blipFill>
            <p:spPr bwMode="auto">
              <a:xfrm>
                <a:off x="6652219" y="3462734"/>
                <a:ext cx="1881655" cy="105733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159" name="Picture 15" descr="F:\ПИТЕР\IMG_6062.JP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598" b="4935"/>
            <a:stretch/>
          </p:blipFill>
          <p:spPr bwMode="auto">
            <a:xfrm rot="562637">
              <a:off x="7576948" y="3103597"/>
              <a:ext cx="1945275" cy="104250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160" name="Picture 16" descr="F:\ПИТЕР\IMG_6075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040873"/>
            <a:ext cx="2803140" cy="16095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485451" y="2287718"/>
            <a:ext cx="399019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«</a:t>
            </a:r>
            <a:r>
              <a:rPr lang="ru-RU" b="1" dirty="0"/>
              <a:t>Никто не забыт и ничто не забыто</a:t>
            </a:r>
            <a:r>
              <a:rPr lang="ru-RU" b="1" dirty="0" smtClean="0"/>
              <a:t>»</a:t>
            </a:r>
            <a:r>
              <a:rPr lang="ru-RU" b="1" dirty="0"/>
              <a:t> </a:t>
            </a:r>
            <a:endParaRPr lang="ru-RU" b="1" dirty="0" smtClean="0"/>
          </a:p>
          <a:p>
            <a:pPr algn="r"/>
            <a:r>
              <a:rPr lang="ru-RU" sz="1600" dirty="0" smtClean="0"/>
              <a:t>Ольга </a:t>
            </a:r>
            <a:r>
              <a:rPr lang="ru-RU" sz="1600" dirty="0" err="1"/>
              <a:t>Берггольц</a:t>
            </a:r>
            <a:r>
              <a:rPr lang="ru-RU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645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338328"/>
            <a:ext cx="5832648" cy="125272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Культурная столица России -  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>
                <a:solidFill>
                  <a:srgbClr val="FFFF00"/>
                </a:solidFill>
              </a:rPr>
              <a:t>Санкт – Петербург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650473"/>
            <a:ext cx="523412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Ах Эрмитах, ах  Эрмитаж!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Какой портрет, какой пейзаж…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146" name="Picture 2" descr="F:\ПИТЕР\IMG_65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869160"/>
            <a:ext cx="2411759" cy="18088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F:\ПИТЕР\IMG_651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13" t="8619" r="4849" b="6128"/>
          <a:stretch/>
        </p:blipFill>
        <p:spPr bwMode="auto">
          <a:xfrm>
            <a:off x="186379" y="4869702"/>
            <a:ext cx="2088232" cy="1808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F:\ПИТЕР\IMG_651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84" t="14276" r="23951"/>
          <a:stretch/>
        </p:blipFill>
        <p:spPr bwMode="auto">
          <a:xfrm>
            <a:off x="7098984" y="2276872"/>
            <a:ext cx="1684976" cy="2272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kom_124\Desktop\Фото Слободникова\люба\IMG_39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32656"/>
            <a:ext cx="2627784" cy="1751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kom_124\Desktop\Фото Слободникова\люба\IMG_402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7" t="18296" r="18306" b="14431"/>
          <a:stretch/>
        </p:blipFill>
        <p:spPr bwMode="auto">
          <a:xfrm>
            <a:off x="4817600" y="4437734"/>
            <a:ext cx="1694146" cy="22402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64148" y="4644397"/>
            <a:ext cx="25534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Говорят, чтобы посмотреть все залы и коллекции нужно приходить в этот замок-музей 40 лет по 8 часов ежедневно …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151" name="Picture 7" descr="C:\Users\kom_124\Desktop\Фото Слободникова\люба\IMG_404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604580"/>
            <a:ext cx="2915816" cy="19438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F:\ПИТЕР\IMG_6474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84" r="17029" b="5742"/>
          <a:stretch/>
        </p:blipFill>
        <p:spPr bwMode="auto">
          <a:xfrm>
            <a:off x="303205" y="2604580"/>
            <a:ext cx="1854580" cy="21357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771800" y="6380946"/>
            <a:ext cx="20162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Сколько????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6610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772816"/>
            <a:ext cx="8568952" cy="172819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     Отвечаем: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Нам повезло!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Нам очень повезло отправиться в путешествие в учебное время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«Почему Санкт-Петербург?» </a:t>
            </a:r>
            <a:r>
              <a:rPr lang="ru-RU" dirty="0">
                <a:solidFill>
                  <a:srgbClr val="FFFF00"/>
                </a:solidFill>
              </a:rPr>
              <a:t>-</a:t>
            </a:r>
            <a:r>
              <a:rPr lang="ru-RU" dirty="0" smtClean="0">
                <a:solidFill>
                  <a:srgbClr val="FFFF00"/>
                </a:solidFill>
              </a:rPr>
              <a:t>спросите Вы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5" name="Picture 3" descr="F:\ПИТЕР\IMG_58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221088"/>
            <a:ext cx="3598919" cy="2396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528" y="3429000"/>
            <a:ext cx="47525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</a:pPr>
            <a:r>
              <a:rPr lang="ru-RU" sz="2400" dirty="0" smtClean="0">
                <a:solidFill>
                  <a:srgbClr val="002060"/>
                </a:solidFill>
              </a:rPr>
              <a:t>Нам повезло поехать в Санкт – Петербург в рамках проекта Министерства культуры Российской Федерации </a:t>
            </a:r>
            <a:r>
              <a:rPr lang="ru-RU" sz="2400" b="1" dirty="0" smtClean="0">
                <a:solidFill>
                  <a:srgbClr val="002060"/>
                </a:solidFill>
              </a:rPr>
              <a:t>«Маршруты Победы»                  </a:t>
            </a:r>
            <a:r>
              <a:rPr lang="ru-RU" sz="2400" dirty="0" smtClean="0">
                <a:solidFill>
                  <a:srgbClr val="002060"/>
                </a:solidFill>
              </a:rPr>
              <a:t>по программе </a:t>
            </a:r>
            <a:r>
              <a:rPr lang="ru-RU" sz="2400" b="1" dirty="0" smtClean="0">
                <a:solidFill>
                  <a:srgbClr val="002060"/>
                </a:solidFill>
              </a:rPr>
              <a:t>«Дорога жизни»</a:t>
            </a:r>
          </a:p>
        </p:txBody>
      </p:sp>
    </p:spTree>
    <p:extLst>
      <p:ext uri="{BB962C8B-B14F-4D97-AF65-F5344CB8AC3E}">
        <p14:creationId xmlns:p14="http://schemas.microsoft.com/office/powerpoint/2010/main" val="347200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" presetClass="entr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537321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             </a:t>
            </a:r>
            <a:r>
              <a:rPr lang="ru-RU" sz="1600" b="1" dirty="0" smtClean="0">
                <a:solidFill>
                  <a:srgbClr val="002060"/>
                </a:solidFill>
              </a:rPr>
              <a:t>В XVIII веке в Зимнем дворце сильно расплодились мыши и крысы 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</a:rPr>
              <a:t>      и портили здание, прогрызая дырки в стенах. 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</a:rPr>
              <a:t>             Основательница Эрмитажа императрица Екатерина</a:t>
            </a:r>
            <a:r>
              <a:rPr lang="en-US" sz="1600" b="1" dirty="0" smtClean="0">
                <a:solidFill>
                  <a:srgbClr val="002060"/>
                </a:solidFill>
              </a:rPr>
              <a:t> II</a:t>
            </a:r>
            <a:r>
              <a:rPr lang="ru-RU" sz="1600" b="1" dirty="0" smtClean="0">
                <a:solidFill>
                  <a:srgbClr val="002060"/>
                </a:solidFill>
              </a:rPr>
              <a:t> кошек не любила, но оставила их во Дворце и придала статус «охранников картинных галерей». 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</a:rPr>
              <a:t>              Каждый кот имеет собственный паспорт, </a:t>
            </a:r>
            <a:r>
              <a:rPr lang="ru-RU" sz="1600" b="1" dirty="0" err="1" smtClean="0">
                <a:solidFill>
                  <a:srgbClr val="002060"/>
                </a:solidFill>
              </a:rPr>
              <a:t>веткарточку</a:t>
            </a:r>
            <a:r>
              <a:rPr lang="ru-RU" sz="1600" b="1" dirty="0" smtClean="0">
                <a:solidFill>
                  <a:srgbClr val="002060"/>
                </a:solidFill>
              </a:rPr>
              <a:t> и официально числится квалифицированным специалистом по очистке музейных подвалов от крыс. Коты могут свободно передвигаться по территории Эрмитажа, однако вход в музейные залы им воспрещён. На дворовой территории установлены специальные знаки «Осторожно, кошки!».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</a:rPr>
              <a:t>              В бюджете музея нет статьи на содержание котов. Корм приобретается на пожертвования посетителей, спонсоров. У котов существует свой счёт, на поступающие средства можно тратить только на нужды животных.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</a:rPr>
              <a:t>               В год 250-летия Эрмитажа директор музея Михаил Пиотровский сообщил об установленном им лимите в 50 котов, «излишки» музей отдаёт в хорошие руки. Пополняются ряды в основном беспородными животными, часто их подкидывают хозяева. Чтобы контролировать количество котов, их регулярно пристраивают на акциях «Хочу домой!» 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</a:rPr>
              <a:t>              Перед передачей кота с потенциальным владельцем проводится беседа, записываются координаты и паспортные данные последнего. Новый хозяин получает </a:t>
            </a:r>
            <a:r>
              <a:rPr lang="ru-RU" sz="1600" b="1" u="sng" dirty="0" smtClean="0">
                <a:solidFill>
                  <a:srgbClr val="002060"/>
                </a:solidFill>
              </a:rPr>
              <a:t>сертификат «Владелец Эрмитажного кота»</a:t>
            </a:r>
            <a:r>
              <a:rPr lang="ru-RU" sz="1600" b="1" dirty="0" smtClean="0">
                <a:solidFill>
                  <a:srgbClr val="002060"/>
                </a:solidFill>
              </a:rPr>
              <a:t>, дающий возможность пожизненного бесплатного посещения выставочных залов.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</a:rPr>
              <a:t>              При музее существует Клуб друзей котов Эрмитажа.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6131024" cy="11464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Это интересно…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Эрмитажные коты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26" name="Picture 2" descr="http://cs306201.vk.me/g40643182/a_40dec5a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332656"/>
            <a:ext cx="1946161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5" name="Picture 9" descr="C:\Users\kom_124\Desktop\Фото Слободникова\люба\IMG_395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08" r="6807"/>
          <a:stretch/>
        </p:blipFill>
        <p:spPr bwMode="auto">
          <a:xfrm>
            <a:off x="2627784" y="2924944"/>
            <a:ext cx="1828583" cy="1668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5589240"/>
            <a:ext cx="6156176" cy="86409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dirty="0" smtClean="0"/>
              <a:t>В завершении мы побывали в амфитеатре-это когда ты чувствуешь себя частью города. </a:t>
            </a:r>
          </a:p>
          <a:p>
            <a:pPr marL="0" indent="0" algn="ctr">
              <a:buNone/>
            </a:pPr>
            <a:r>
              <a:rPr lang="ru-RU" sz="1800" dirty="0" smtClean="0"/>
              <a:t>Мы смогли насладиться выступлением артистов.</a:t>
            </a:r>
          </a:p>
          <a:p>
            <a:pPr marL="0" indent="0" algn="ctr">
              <a:buNone/>
            </a:pPr>
            <a:r>
              <a:rPr lang="ru-RU" sz="1800" dirty="0" smtClean="0"/>
              <a:t> Они показали нам фрагменты из нескольких опер.</a:t>
            </a: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6131024" cy="1252728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FFFF00"/>
                </a:solidFill>
              </a:rPr>
              <a:t>Культурная столица России -  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>
                <a:solidFill>
                  <a:srgbClr val="FFFF00"/>
                </a:solidFill>
              </a:rPr>
              <a:t>Санкт – Петербург </a:t>
            </a:r>
            <a:endParaRPr lang="ru-RU" sz="3200" dirty="0"/>
          </a:p>
        </p:txBody>
      </p:sp>
      <p:pic>
        <p:nvPicPr>
          <p:cNvPr id="9218" name="Picture 2" descr="F:\ПИТЕР\IMG_63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80" y="2000946"/>
            <a:ext cx="2218336" cy="16637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F:\ПИТЕР\IMG_63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984" y="2636912"/>
            <a:ext cx="2032000" cy="152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55776" y="2204864"/>
            <a:ext cx="4104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Работники театра познакомили нас с историей создания театра.</a:t>
            </a:r>
          </a:p>
        </p:txBody>
      </p:sp>
      <p:pic>
        <p:nvPicPr>
          <p:cNvPr id="9221" name="Picture 5" descr="F:\ПИТЕР\IMG_636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28" y="3847355"/>
            <a:ext cx="2304256" cy="17281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F:\ПИТЕР\IMG_635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696" y="188640"/>
            <a:ext cx="2592288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79512" y="1556792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Мариинский театр - «Душа Петербурга»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9220" name="Picture 4" descr="F:\ПИТЕР\IMG_636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509120"/>
            <a:ext cx="2843808" cy="2132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F:\ПИТЕР\IMG_637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744" y="3381333"/>
            <a:ext cx="1709936" cy="22799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136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30432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Санкт – </a:t>
            </a:r>
            <a:r>
              <a:rPr lang="ru-RU" dirty="0" smtClean="0">
                <a:solidFill>
                  <a:srgbClr val="FFFF00"/>
                </a:solidFill>
              </a:rPr>
              <a:t>Петербург в миниатюре </a:t>
            </a:r>
            <a:endParaRPr lang="ru-RU" dirty="0"/>
          </a:p>
        </p:txBody>
      </p:sp>
      <p:pic>
        <p:nvPicPr>
          <p:cNvPr id="10243" name="Picture 3" descr="F:\ПИТЕР\IMG_63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54" y="1196752"/>
            <a:ext cx="2976331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F:\ПИТЕР\IMG_63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158" y="1052735"/>
            <a:ext cx="2830060" cy="21225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F:\ПИТЕР\IMG_63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24" y="4388280"/>
            <a:ext cx="3048932" cy="22866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F:\ПИТЕР\IMG_63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272092"/>
            <a:ext cx="3203848" cy="24028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554" y="3525310"/>
            <a:ext cx="26244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Петропавловская крепость</a:t>
            </a: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2690485" y="6366239"/>
            <a:ext cx="17155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Казанский собор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6084168" y="3195721"/>
            <a:ext cx="15744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Зимний дворец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6955835" y="3933538"/>
            <a:ext cx="20441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Исаакиевский собор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48833" y="4734871"/>
            <a:ext cx="20680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Собор Воскресения Христова на </a:t>
            </a:r>
            <a:r>
              <a:rPr lang="ru-RU" sz="1600" dirty="0" smtClean="0"/>
              <a:t>Крови (Спас на крови)</a:t>
            </a:r>
            <a:endParaRPr lang="ru-RU" sz="1600" dirty="0"/>
          </a:p>
        </p:txBody>
      </p:sp>
      <p:pic>
        <p:nvPicPr>
          <p:cNvPr id="10251" name="Picture 11" descr="C:\Users\kom_124\Desktop\Фото Слободникова\СГ\IMG_213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115" y="2408544"/>
            <a:ext cx="2978043" cy="22335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574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30432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Ночной Санкт </a:t>
            </a:r>
            <a:r>
              <a:rPr lang="ru-RU" dirty="0">
                <a:solidFill>
                  <a:srgbClr val="FFFF00"/>
                </a:solidFill>
              </a:rPr>
              <a:t>– </a:t>
            </a:r>
            <a:r>
              <a:rPr lang="ru-RU" dirty="0" smtClean="0">
                <a:solidFill>
                  <a:srgbClr val="FFFF00"/>
                </a:solidFill>
              </a:rPr>
              <a:t>Петербург </a:t>
            </a:r>
            <a:endParaRPr lang="ru-RU" dirty="0"/>
          </a:p>
        </p:txBody>
      </p:sp>
      <p:pic>
        <p:nvPicPr>
          <p:cNvPr id="11267" name="Picture 3" descr="F:\ПИТЕР\IMG_571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12"/>
          <a:stretch/>
        </p:blipFill>
        <p:spPr bwMode="auto">
          <a:xfrm>
            <a:off x="4737463" y="4805668"/>
            <a:ext cx="1440512" cy="1957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F:\ПИТЕР\IMG_57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157192"/>
            <a:ext cx="2405429" cy="1602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F:\ПИТЕР\IMG_57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2" y="5114557"/>
            <a:ext cx="2474912" cy="16482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3" name="Picture 9" descr="F:\ПИТЕР\IMG_57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12" y="1124744"/>
            <a:ext cx="2337698" cy="15569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F:\ПИТЕР\IMG_575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503" y="4682146"/>
            <a:ext cx="1296144" cy="19461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5" name="Picture 11" descr="F:\ПИТЕР\IMG_575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071871"/>
            <a:ext cx="2541589" cy="16926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F:\ПИТЕР\IMG_5754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6" t="10450" b="10767"/>
          <a:stretch/>
        </p:blipFill>
        <p:spPr bwMode="auto">
          <a:xfrm>
            <a:off x="2912300" y="941592"/>
            <a:ext cx="1421795" cy="17887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7" name="Picture 13" descr="F:\ПИТЕР\IMG_5755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68960"/>
            <a:ext cx="2528998" cy="16843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F:\ПИТЕР\IMG_5780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986" y="1028662"/>
            <a:ext cx="2555127" cy="17017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9" name="Picture 15" descr="F:\ПИТЕР\IMG_6289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9" r="29111"/>
          <a:stretch/>
        </p:blipFill>
        <p:spPr bwMode="auto">
          <a:xfrm>
            <a:off x="4824794" y="1196752"/>
            <a:ext cx="1376881" cy="16519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0" name="Picture 16" descr="C:\Users\kom_124\Desktop\Фото Слободникова\люба\IMG_3890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940723"/>
            <a:ext cx="2461771" cy="16411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42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63888" y="338328"/>
            <a:ext cx="5122912" cy="1252728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Океанариум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3314" name="Picture 2" descr="F:\ПИТЕР\IMG_61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939834"/>
            <a:ext cx="1872209" cy="281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F:\ПИТЕР\IMG_61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00" y="2492896"/>
            <a:ext cx="3115580" cy="207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F:\ПИТЕР\IMG_618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570531"/>
            <a:ext cx="3118420" cy="2076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F:\ПИТЕР\IMG_619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2952328" cy="196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F:\ПИТЕР\IMG_624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830824"/>
            <a:ext cx="1822874" cy="273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F:\ПИТЕР\IMG_626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084" y="4869160"/>
            <a:ext cx="2661884" cy="1772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F:\ПИТЕР\IMG_627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17" y="4735914"/>
            <a:ext cx="3058318" cy="2036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0601919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Поверья </a:t>
            </a:r>
            <a:r>
              <a:rPr lang="ru-RU" dirty="0">
                <a:solidFill>
                  <a:srgbClr val="FFFF00"/>
                </a:solidFill>
              </a:rPr>
              <a:t>Санкт – </a:t>
            </a:r>
            <a:r>
              <a:rPr lang="ru-RU" dirty="0" smtClean="0">
                <a:solidFill>
                  <a:srgbClr val="FFFF00"/>
                </a:solidFill>
              </a:rPr>
              <a:t>Петербурга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4338" name="Picture 2" descr="F:\ПИТЕР\IMG_56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2378643" cy="1584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F:\ПИТЕР\IMG_57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24744"/>
            <a:ext cx="2460055" cy="16383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F:\ПИТЕР\IMG_570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79" r="19681"/>
          <a:stretch/>
        </p:blipFill>
        <p:spPr bwMode="auto">
          <a:xfrm>
            <a:off x="251520" y="5085184"/>
            <a:ext cx="2456402" cy="16360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F:\ПИТЕР\IMG_545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34"/>
          <a:stretch/>
        </p:blipFill>
        <p:spPr bwMode="auto">
          <a:xfrm>
            <a:off x="2987824" y="1052736"/>
            <a:ext cx="1779658" cy="23185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2708920"/>
            <a:ext cx="2808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 Подсадить утопающего а лодку- к удаче на экзамене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6516216" y="2708920"/>
            <a:ext cx="26277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Потереть сапог Петру </a:t>
            </a:r>
            <a:r>
              <a:rPr lang="en-US" sz="1600" dirty="0" smtClean="0"/>
              <a:t>I</a:t>
            </a:r>
            <a:r>
              <a:rPr lang="ru-RU" sz="1600" dirty="0" smtClean="0"/>
              <a:t> </a:t>
            </a:r>
            <a:r>
              <a:rPr lang="en-US" sz="1600" dirty="0" smtClean="0"/>
              <a:t>- </a:t>
            </a:r>
            <a:r>
              <a:rPr lang="ru-RU" sz="1600" dirty="0" smtClean="0"/>
              <a:t>к карьерному  росту</a:t>
            </a:r>
          </a:p>
          <a:p>
            <a:pPr algn="ctr"/>
            <a:r>
              <a:rPr lang="ru-RU" sz="1600" dirty="0" smtClean="0"/>
              <a:t>(не перепутать</a:t>
            </a:r>
          </a:p>
          <a:p>
            <a:pPr algn="ctr"/>
            <a:r>
              <a:rPr lang="ru-RU" sz="1600" dirty="0" smtClean="0"/>
              <a:t> с Меньшиковым)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4149080"/>
            <a:ext cx="30598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Если закинуть  монетку на постамент или попасть в макушку  - желание обязательно сбудется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4716016" y="1916832"/>
            <a:ext cx="1800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Загадать желание на ухо грифону, держа его за зуб, смотря в глаза сфинксу</a:t>
            </a:r>
          </a:p>
          <a:p>
            <a:r>
              <a:rPr lang="ru-RU" sz="1600" dirty="0" smtClean="0"/>
              <a:t>(думаете это легко)</a:t>
            </a:r>
            <a:endParaRPr lang="ru-RU" sz="1600" dirty="0"/>
          </a:p>
        </p:txBody>
      </p:sp>
      <p:pic>
        <p:nvPicPr>
          <p:cNvPr id="14343" name="Picture 7" descr="C:\Users\kom_124\Desktop\Фото Слободникова\люба\IMG_3559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0" t="5568" r="31752"/>
          <a:stretch/>
        </p:blipFill>
        <p:spPr bwMode="auto">
          <a:xfrm>
            <a:off x="2843808" y="3645024"/>
            <a:ext cx="1777193" cy="24249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F:\ПИТЕР\IMG_5486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77" t="30327" r="22526" b="22614"/>
          <a:stretch/>
        </p:blipFill>
        <p:spPr bwMode="auto">
          <a:xfrm>
            <a:off x="4860032" y="4005064"/>
            <a:ext cx="1686889" cy="23418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C:\Users\kom_124\Desktop\Фото Слободникова\люба\IMG_349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762" y="4963740"/>
            <a:ext cx="2677289" cy="17848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660232" y="4221088"/>
            <a:ext cx="2304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Подержаться  за кольцо - на дружбу и любовь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93041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83768" y="1628800"/>
            <a:ext cx="6300192" cy="125272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Ах да,  мы Вам еще не все рассказали,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7170" name="Picture 2" descr="C:\Users\kom_124\Desktop\Фото Слободникова\люба\IMG_407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08" r="19638"/>
          <a:stretch/>
        </p:blipFill>
        <p:spPr bwMode="auto">
          <a:xfrm>
            <a:off x="107504" y="2708920"/>
            <a:ext cx="3141069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31840" y="2852936"/>
            <a:ext cx="58681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но остальное при встрече… 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389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https://ru.wikipedia.org/wiki/</a:t>
            </a:r>
            <a:r>
              <a:rPr lang="ru-RU" dirty="0" err="1"/>
              <a:t>Эрмитажные_коты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25272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Литература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492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36248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FF00"/>
                </a:solidFill>
              </a:rPr>
              <a:t>Сумки, чемоданы собраны уже,  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FFFF00"/>
                </a:solidFill>
              </a:rPr>
              <a:t>дорога интересная зовет нас всех к себе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2050" name="Picture 2" descr="C:\Users\kom_124\Desktop\Фото Слободникова\люба\IMG_332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6" t="15563" r="2039" b="7366"/>
          <a:stretch/>
        </p:blipFill>
        <p:spPr bwMode="auto">
          <a:xfrm>
            <a:off x="347264" y="1628800"/>
            <a:ext cx="8449263" cy="5058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267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5272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FF00"/>
                </a:solidFill>
              </a:rPr>
              <a:t>Мы едем, едем, едем в Санкт – Петербург друзья, Россию изучаем, проехав города… 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98" t="16969" r="13318" b="8671"/>
          <a:stretch>
            <a:fillRect/>
          </a:stretch>
        </p:blipFill>
        <p:spPr bwMode="auto">
          <a:xfrm>
            <a:off x="251520" y="1700808"/>
            <a:ext cx="8568952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67544" y="3573016"/>
            <a:ext cx="12961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accent1">
                    <a:lumMod val="50000"/>
                  </a:schemeClr>
                </a:solidFill>
              </a:rPr>
              <a:t>Санкт -Петербург</a:t>
            </a:r>
            <a:endParaRPr lang="ru-RU" sz="11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44408" y="4221088"/>
            <a:ext cx="5998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Томск</a:t>
            </a:r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956376" y="4653136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8172401" y="4326631"/>
            <a:ext cx="136712" cy="11048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115616" y="3429000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837617" y="4296010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635896" y="3789040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644008" y="4005064"/>
            <a:ext cx="99578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dirty="0" smtClean="0"/>
              <a:t>Екатеринбург</a:t>
            </a:r>
            <a:endParaRPr lang="ru-RU" sz="1050" dirty="0"/>
          </a:p>
        </p:txBody>
      </p:sp>
      <p:sp>
        <p:nvSpPr>
          <p:cNvPr id="14" name="TextBox 13"/>
          <p:cNvSpPr txBox="1"/>
          <p:nvPr/>
        </p:nvSpPr>
        <p:spPr>
          <a:xfrm>
            <a:off x="3347864" y="3573016"/>
            <a:ext cx="55335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dirty="0" smtClean="0"/>
              <a:t>Киров</a:t>
            </a:r>
            <a:endParaRPr lang="ru-RU" sz="1050" dirty="0"/>
          </a:p>
        </p:txBody>
      </p:sp>
      <p:sp>
        <p:nvSpPr>
          <p:cNvPr id="15" name="Овал 14"/>
          <p:cNvSpPr/>
          <p:nvPr/>
        </p:nvSpPr>
        <p:spPr>
          <a:xfrm>
            <a:off x="2267744" y="3645024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907704" y="3356992"/>
            <a:ext cx="6735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dirty="0" smtClean="0"/>
              <a:t>Вологда</a:t>
            </a:r>
            <a:endParaRPr lang="ru-RU" sz="1050" dirty="0"/>
          </a:p>
        </p:txBody>
      </p:sp>
      <p:sp>
        <p:nvSpPr>
          <p:cNvPr id="17" name="Овал 16"/>
          <p:cNvSpPr/>
          <p:nvPr/>
        </p:nvSpPr>
        <p:spPr>
          <a:xfrm>
            <a:off x="6732240" y="4725144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6660232" y="4797152"/>
            <a:ext cx="49564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dirty="0" smtClean="0"/>
              <a:t>Омск</a:t>
            </a:r>
            <a:endParaRPr lang="ru-RU" sz="1050" dirty="0"/>
          </a:p>
        </p:txBody>
      </p:sp>
      <p:sp>
        <p:nvSpPr>
          <p:cNvPr id="20" name="TextBox 19"/>
          <p:cNvSpPr txBox="1"/>
          <p:nvPr/>
        </p:nvSpPr>
        <p:spPr>
          <a:xfrm>
            <a:off x="7740352" y="4725144"/>
            <a:ext cx="97013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dirty="0" smtClean="0"/>
              <a:t>Новосибирск</a:t>
            </a:r>
            <a:endParaRPr lang="ru-RU" sz="1050" dirty="0"/>
          </a:p>
        </p:txBody>
      </p:sp>
      <p:sp>
        <p:nvSpPr>
          <p:cNvPr id="21" name="Овал 20"/>
          <p:cNvSpPr/>
          <p:nvPr/>
        </p:nvSpPr>
        <p:spPr>
          <a:xfrm flipH="1">
            <a:off x="5652120" y="4221088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5364088" y="4293096"/>
            <a:ext cx="6479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dirty="0" smtClean="0"/>
              <a:t>Тюмень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387724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А отставать от школы, 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нам ну </a:t>
            </a:r>
            <a:r>
              <a:rPr lang="ru-RU" sz="6000" dirty="0" smtClean="0">
                <a:solidFill>
                  <a:srgbClr val="FFFF00"/>
                </a:solidFill>
              </a:rPr>
              <a:t>никак</a:t>
            </a:r>
            <a:r>
              <a:rPr lang="ru-RU" dirty="0" smtClean="0">
                <a:solidFill>
                  <a:srgbClr val="FFFF00"/>
                </a:solidFill>
              </a:rPr>
              <a:t> нельзя…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074" name="Picture 2" descr="F:\ПИТЕР\IMG_53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924736"/>
            <a:ext cx="2644232" cy="1761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ПИТЕР\IMG_539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8" b="13090"/>
          <a:stretch/>
        </p:blipFill>
        <p:spPr bwMode="auto">
          <a:xfrm>
            <a:off x="3046958" y="4781038"/>
            <a:ext cx="2545992" cy="16722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F:\ПИТЕР\IMG_5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04186"/>
            <a:ext cx="2332437" cy="15534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F:\ПИТЕР\IMG_538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204067"/>
            <a:ext cx="2032000" cy="1353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F:\ПИТЕР\IMG_538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8" b="9625"/>
          <a:stretch/>
        </p:blipFill>
        <p:spPr bwMode="auto">
          <a:xfrm>
            <a:off x="214152" y="4725144"/>
            <a:ext cx="2574516" cy="18830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F:\ПИТЕР\IMG_539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343" y="1826442"/>
            <a:ext cx="2431913" cy="16196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ПИТЕР\IMG_538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415" y="1826442"/>
            <a:ext cx="2608064" cy="17369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F:\ПИТЕР\IMG_539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157589"/>
            <a:ext cx="1438157" cy="21593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891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59633" y="2675466"/>
            <a:ext cx="6696744" cy="392188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Город с богатой историей</a:t>
            </a:r>
          </a:p>
          <a:p>
            <a:pPr algn="ctr">
              <a:buNone/>
            </a:pPr>
            <a:r>
              <a:rPr lang="ru-RU" dirty="0" smtClean="0"/>
              <a:t>Город   мифов  и легенд </a:t>
            </a:r>
          </a:p>
          <a:p>
            <a:pPr algn="ctr">
              <a:buNone/>
            </a:pPr>
            <a:r>
              <a:rPr lang="ru-RU" dirty="0" smtClean="0"/>
              <a:t>Город храмов и  дворцов </a:t>
            </a:r>
          </a:p>
          <a:p>
            <a:pPr algn="ctr">
              <a:buNone/>
            </a:pPr>
            <a:r>
              <a:rPr lang="ru-RU" dirty="0" smtClean="0"/>
              <a:t>Мостов,   каналов и фонтанов </a:t>
            </a:r>
          </a:p>
          <a:p>
            <a:pPr algn="ctr">
              <a:buNone/>
            </a:pPr>
            <a:r>
              <a:rPr lang="ru-RU" dirty="0" smtClean="0"/>
              <a:t>Город удивительных людей </a:t>
            </a:r>
          </a:p>
          <a:p>
            <a:pPr algn="ctr">
              <a:buNone/>
            </a:pPr>
            <a:r>
              <a:rPr lang="ru-RU" dirty="0" smtClean="0"/>
              <a:t>Красивейший, незабываемый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ГОРОД СОВЕРШЕННО РАЗНЫЙ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Нам говорили: 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«Что можно увидеть за три дня?»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1772816"/>
            <a:ext cx="5620449" cy="923330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381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Санкт -Петербург</a:t>
            </a:r>
            <a:endParaRPr lang="ru-RU" sz="5400" b="1" cap="none" spc="50" dirty="0">
              <a:ln w="381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35163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0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/>
      <p:bldP spid="5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8688" y="1916831"/>
            <a:ext cx="8568952" cy="48198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/>
              <a:t>Мы развеяли свое заблуждение, что город назван в честь своего основателя Петра I, это не так. </a:t>
            </a:r>
          </a:p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/>
              <a:t>Петр Алексеевич Романов родился 29 июня 1672 года в Петров день. Еще задолго до основания города Петр I мечтал назвать крепость в честь своего небесного покровителя Святого Петра. Крепость эта должна была стоять у морских ворот России, так как св. Петру по христианским преданиям отводилась роль привратника и ключаря небесного. </a:t>
            </a:r>
            <a:br>
              <a:rPr lang="ru-RU" sz="2200" dirty="0" smtClean="0"/>
            </a:br>
            <a:r>
              <a:rPr lang="ru-RU" sz="2200" dirty="0" smtClean="0"/>
              <a:t>Мечта Петра осуществилась, Санкт-Петербургская крепость выросла не невских берегах и дала имя городу. В XX веке Санкт-Петербург трижды менял имя (Петербург – Петроград - Ленинград) и крепость тоже его сменила, ее начали называть Петропавловской.</a:t>
            </a:r>
            <a:endParaRPr lang="ru-RU" sz="2200" dirty="0" smtClean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6131024" cy="12527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Исторический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FFFF00"/>
                </a:solidFill>
              </a:rPr>
              <a:t>Санкт </a:t>
            </a:r>
            <a:r>
              <a:rPr lang="ru-RU" dirty="0">
                <a:solidFill>
                  <a:srgbClr val="FFFF00"/>
                </a:solidFill>
              </a:rPr>
              <a:t>– </a:t>
            </a:r>
            <a:r>
              <a:rPr lang="ru-RU" dirty="0" smtClean="0">
                <a:solidFill>
                  <a:srgbClr val="FFFF00"/>
                </a:solidFill>
              </a:rPr>
              <a:t>Петербург 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04664"/>
            <a:ext cx="2168400" cy="16299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6887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6480720" cy="125272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FF00"/>
                </a:solidFill>
              </a:rPr>
              <a:t>Исторический Санкт </a:t>
            </a:r>
            <a:r>
              <a:rPr lang="ru-RU" sz="3200" dirty="0">
                <a:solidFill>
                  <a:srgbClr val="FFFF00"/>
                </a:solidFill>
              </a:rPr>
              <a:t>– </a:t>
            </a:r>
            <a:r>
              <a:rPr lang="ru-RU" sz="3200" dirty="0" smtClean="0">
                <a:solidFill>
                  <a:srgbClr val="FFFF00"/>
                </a:solidFill>
              </a:rPr>
              <a:t>Петербург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3200" b="1" dirty="0" smtClean="0">
                <a:solidFill>
                  <a:srgbClr val="FFFF00"/>
                </a:solidFill>
              </a:rPr>
              <a:t>Петропавловская крепость </a:t>
            </a:r>
            <a:endParaRPr lang="ru-RU" sz="3200" b="1" dirty="0"/>
          </a:p>
        </p:txBody>
      </p:sp>
      <p:pic>
        <p:nvPicPr>
          <p:cNvPr id="4100" name="Picture 4" descr="F:\ПИТЕР\IMG_55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933056"/>
            <a:ext cx="1353312" cy="203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2132856"/>
            <a:ext cx="2685049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Церковь </a:t>
            </a:r>
            <a:r>
              <a:rPr lang="ru-RU" sz="1600" dirty="0" err="1" smtClean="0"/>
              <a:t>Св.Апостолов</a:t>
            </a:r>
            <a:r>
              <a:rPr lang="ru-RU" sz="1600" dirty="0" smtClean="0"/>
              <a:t> – Петра и Павла</a:t>
            </a:r>
          </a:p>
          <a:p>
            <a:pPr algn="ctr"/>
            <a:r>
              <a:rPr lang="ru-RU" sz="1600" dirty="0" smtClean="0"/>
              <a:t>- усыпальница русских царей Дома Романовых</a:t>
            </a:r>
            <a:endParaRPr lang="ru-RU" sz="1600" dirty="0"/>
          </a:p>
          <a:p>
            <a:pPr algn="ctr"/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019701" y="5733256"/>
            <a:ext cx="2124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/>
              <a:t>Тюрьма </a:t>
            </a:r>
          </a:p>
          <a:p>
            <a:r>
              <a:rPr lang="ru-RU" sz="1600" dirty="0" err="1" smtClean="0"/>
              <a:t>Трубецкова</a:t>
            </a:r>
            <a:r>
              <a:rPr lang="ru-RU" sz="1600" dirty="0" smtClean="0"/>
              <a:t> бастиона</a:t>
            </a:r>
            <a:endParaRPr lang="ru-RU" sz="1600" dirty="0"/>
          </a:p>
        </p:txBody>
      </p:sp>
      <p:pic>
        <p:nvPicPr>
          <p:cNvPr id="5122" name="Picture 2" descr="F:\ПИТЕР\IMG_55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605" y="3594440"/>
            <a:ext cx="1353312" cy="203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F:\ПИТЕР\IMG_548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4"/>
          <a:stretch/>
        </p:blipFill>
        <p:spPr bwMode="auto">
          <a:xfrm>
            <a:off x="6711885" y="402877"/>
            <a:ext cx="2093747" cy="14866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97561" y="5926586"/>
            <a:ext cx="3561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С Нарышкина </a:t>
            </a:r>
            <a:r>
              <a:rPr lang="ru-RU" sz="1600" dirty="0"/>
              <a:t>бастиона ежедневно палит пушка, оповещая горожан о наступлении полуденного </a:t>
            </a:r>
            <a:r>
              <a:rPr lang="ru-RU" sz="1600" dirty="0" smtClean="0"/>
              <a:t>часа</a:t>
            </a:r>
            <a:endParaRPr lang="ru-RU" sz="1600" dirty="0"/>
          </a:p>
        </p:txBody>
      </p:sp>
      <p:pic>
        <p:nvPicPr>
          <p:cNvPr id="5123" name="Picture 3" descr="F:\ПИТЕР\IMG_556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56" y="4660109"/>
            <a:ext cx="1870210" cy="12455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ПИТЕР\IMG_553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916832"/>
            <a:ext cx="1353312" cy="203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:\ПИТЕР\IMG_558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55" y="2356929"/>
            <a:ext cx="1907704" cy="12705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106361" y="2688311"/>
            <a:ext cx="17411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Памятник Петру </a:t>
            </a:r>
            <a:r>
              <a:rPr lang="en-US" sz="1600" dirty="0" smtClean="0"/>
              <a:t>I</a:t>
            </a:r>
            <a:endParaRPr lang="ru-RU" sz="1600" dirty="0"/>
          </a:p>
        </p:txBody>
      </p:sp>
      <p:pic>
        <p:nvPicPr>
          <p:cNvPr id="5125" name="Picture 5" descr="F:\ПИТЕР\IMG_554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561" y="3259761"/>
            <a:ext cx="1444148" cy="21683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F:\ПИТЕР\IMG_553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221088"/>
            <a:ext cx="1353312" cy="203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563888" y="6211669"/>
            <a:ext cx="31582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Своих не бросаем </a:t>
            </a:r>
          </a:p>
          <a:p>
            <a:pPr algn="ctr"/>
            <a:r>
              <a:rPr lang="ru-RU" dirty="0" smtClean="0"/>
              <a:t>Казнить нельзя, самим нужен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524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338328"/>
            <a:ext cx="7859216" cy="12527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Храмы и соборы Санкт </a:t>
            </a:r>
            <a:r>
              <a:rPr lang="ru-RU" dirty="0">
                <a:solidFill>
                  <a:srgbClr val="FFFF00"/>
                </a:solidFill>
              </a:rPr>
              <a:t>– </a:t>
            </a:r>
            <a:r>
              <a:rPr lang="ru-RU" dirty="0" smtClean="0">
                <a:solidFill>
                  <a:srgbClr val="FFFF00"/>
                </a:solidFill>
              </a:rPr>
              <a:t>Петербурга</a:t>
            </a:r>
            <a:endParaRPr lang="ru-RU" dirty="0"/>
          </a:p>
        </p:txBody>
      </p:sp>
      <p:pic>
        <p:nvPicPr>
          <p:cNvPr id="12290" name="Picture 2" descr="F:\ПИТЕР\IMG_54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3076713" cy="20490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F:\ПИТЕР\IMG_54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84784"/>
            <a:ext cx="2941370" cy="24213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F:\ПИТЕР\IMG_55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717032"/>
            <a:ext cx="1995970" cy="29969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F:\ПИТЕР\IMG_565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100" y="2636912"/>
            <a:ext cx="2304256" cy="34598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F:\ПИТЕР\IMG_581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298" y="4046841"/>
            <a:ext cx="1795305" cy="26956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233528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545</TotalTime>
  <Words>743</Words>
  <Application>Microsoft Office PowerPoint</Application>
  <PresentationFormat>Экран (4:3)</PresentationFormat>
  <Paragraphs>135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Волна</vt:lpstr>
      <vt:lpstr>Конкурс творческих работ  в рамках муниципального образовательного просветительского патриотического проекта «Познаем мир с Русским географическим обществом»  Номинация:  ДНЕВНИК ПУТЕШЕСТВЕННИКА</vt:lpstr>
      <vt:lpstr>«Почему Санкт-Петербург?» -спросите Вы</vt:lpstr>
      <vt:lpstr>Сумки, чемоданы собраны уже,   дорога интересная зовет нас всех к себе</vt:lpstr>
      <vt:lpstr>Мы едем, едем, едем в Санкт – Петербург друзья, Россию изучаем, проехав города… </vt:lpstr>
      <vt:lpstr>А отставать от школы,  нам ну никак нельзя…</vt:lpstr>
      <vt:lpstr>Нам говорили:  «Что можно увидеть за три дня?»</vt:lpstr>
      <vt:lpstr>Исторический Санкт – Петербург </vt:lpstr>
      <vt:lpstr>Исторический Санкт – Петербург Петропавловская крепость </vt:lpstr>
      <vt:lpstr>Храмы и соборы Санкт – Петербурга</vt:lpstr>
      <vt:lpstr>Блокадный Ленинград</vt:lpstr>
      <vt:lpstr>    Блокадный Ленинград  «Дорога жизни» - Зеленый пояс Славы</vt:lpstr>
      <vt:lpstr>Мемориальный комплекс  «Цветок жизни»,</vt:lpstr>
      <vt:lpstr>"Румболовская гора"  г. Всеволожск (10 км)</vt:lpstr>
      <vt:lpstr>«Дорога жизни» - деревня Ириновка (30 км)</vt:lpstr>
      <vt:lpstr>«Дорога жизни» мемориал «Разорванное кольцо»  (40 км)</vt:lpstr>
      <vt:lpstr>Филиал центрального военно- морского музея «Дорога жизни»  Ленинградская область, пос. Осиновец</vt:lpstr>
      <vt:lpstr>Филиал центрального военно- морского музея «Дорога жизни»  Ленинградская область, пос. Осиновец  </vt:lpstr>
      <vt:lpstr>Пискаревское мемориальное кладбище </vt:lpstr>
      <vt:lpstr>Культурная столица России -   Санкт – Петербург </vt:lpstr>
      <vt:lpstr>Это интересно… Эрмитажные коты</vt:lpstr>
      <vt:lpstr>Культурная столица России -   Санкт – Петербург </vt:lpstr>
      <vt:lpstr>Санкт – Петербург в миниатюре </vt:lpstr>
      <vt:lpstr>Ночной Санкт – Петербург </vt:lpstr>
      <vt:lpstr>Океанариум</vt:lpstr>
      <vt:lpstr>Поверья Санкт – Петербурга </vt:lpstr>
      <vt:lpstr>Ах да,  мы Вам еще не все рассказали, </vt:lpstr>
      <vt:lpstr>Литература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творческих работ  в рамках муниципального образовательного просветительского патриотического проекта «Познаем мир с Русским географическим обществом»  Номинация:  ДНЕВНИК ПУТЕШЕСТВЕННИКА</dc:title>
  <dc:creator>kom_124</dc:creator>
  <cp:lastModifiedBy>kom_124</cp:lastModifiedBy>
  <cp:revision>56</cp:revision>
  <dcterms:created xsi:type="dcterms:W3CDTF">2015-11-12T08:24:19Z</dcterms:created>
  <dcterms:modified xsi:type="dcterms:W3CDTF">2015-11-13T04:21:58Z</dcterms:modified>
</cp:coreProperties>
</file>