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50"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D804FD-7094-4D5D-910B-8CBD1CE80912}" type="datetimeFigureOut">
              <a:rPr lang="ru-RU" smtClean="0"/>
              <a:t>12.11.2015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11A02FF-E5AE-471A-9A78-2F60AD81ABE0}" type="slidenum">
              <a:rPr lang="ru-RU" smtClean="0"/>
              <a:t>‹#›</a:t>
            </a:fld>
            <a:endParaRPr lang="ru-RU"/>
          </a:p>
        </p:txBody>
      </p:sp>
    </p:spTree>
    <p:extLst>
      <p:ext uri="{BB962C8B-B14F-4D97-AF65-F5344CB8AC3E}">
        <p14:creationId xmlns:p14="http://schemas.microsoft.com/office/powerpoint/2010/main" val="34194719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18 сентября 2015 г. команды школьников г. Томска и </a:t>
            </a:r>
            <a:r>
              <a:rPr lang="ru-RU" sz="1200" kern="1200" dirty="0" err="1" smtClean="0">
                <a:solidFill>
                  <a:schemeClr val="tx1"/>
                </a:solidFill>
                <a:latin typeface="+mn-lt"/>
                <a:ea typeface="+mn-ea"/>
                <a:cs typeface="+mn-cs"/>
              </a:rPr>
              <a:t>Северска</a:t>
            </a:r>
            <a:r>
              <a:rPr lang="ru-RU" sz="1200" kern="1200" dirty="0" smtClean="0">
                <a:solidFill>
                  <a:schemeClr val="tx1"/>
                </a:solidFill>
                <a:latin typeface="+mn-lt"/>
                <a:ea typeface="+mn-ea"/>
                <a:cs typeface="+mn-cs"/>
              </a:rPr>
              <a:t> собрались  в Михайловской роще для участия в первом полевом практикуме по наукам о Земле «Познай и береги природу!».</a:t>
            </a:r>
          </a:p>
          <a:p>
            <a:r>
              <a:rPr lang="ru-RU" sz="1200" kern="1200" dirty="0" smtClean="0">
                <a:solidFill>
                  <a:schemeClr val="tx1"/>
                </a:solidFill>
                <a:latin typeface="+mn-lt"/>
                <a:ea typeface="+mn-ea"/>
                <a:cs typeface="+mn-cs"/>
              </a:rPr>
              <a:t>Вначале все команды построились, и нас приветствовали организаторы мероприятия и познакомили с условиями проведения практикума. </a:t>
            </a:r>
            <a:endParaRPr lang="ru-RU" dirty="0"/>
          </a:p>
        </p:txBody>
      </p:sp>
      <p:sp>
        <p:nvSpPr>
          <p:cNvPr id="4" name="Номер слайда 3"/>
          <p:cNvSpPr>
            <a:spLocks noGrp="1"/>
          </p:cNvSpPr>
          <p:nvPr>
            <p:ph type="sldNum" sz="quarter" idx="10"/>
          </p:nvPr>
        </p:nvSpPr>
        <p:spPr/>
        <p:txBody>
          <a:bodyPr/>
          <a:lstStyle/>
          <a:p>
            <a:fld id="{D3D3944C-345A-424A-8355-6BCB16BB5426}" type="slidenum">
              <a:rPr lang="ru-RU" smtClean="0">
                <a:solidFill>
                  <a:prstClr val="black"/>
                </a:solidFill>
              </a:rPr>
              <a:pPr/>
              <a:t>2</a:t>
            </a:fld>
            <a:endParaRPr lang="ru-RU">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На этой станции нас ждала большая яма – почвенный разрез. Нам нужно было спуститься в него, определить почвенные слои. Это была первая часть задания. Во второй части задания нам  нужно было выявить структуру почв и определить механический состав. На уроках географии мы проходили эту тему теоретически. на станции мы получили практические знания. Станция была очень интересной!</a:t>
            </a:r>
          </a:p>
          <a:p>
            <a:endParaRPr lang="ru-RU" dirty="0"/>
          </a:p>
        </p:txBody>
      </p:sp>
      <p:sp>
        <p:nvSpPr>
          <p:cNvPr id="4" name="Номер слайда 3"/>
          <p:cNvSpPr>
            <a:spLocks noGrp="1"/>
          </p:cNvSpPr>
          <p:nvPr>
            <p:ph type="sldNum" sz="quarter" idx="10"/>
          </p:nvPr>
        </p:nvSpPr>
        <p:spPr/>
        <p:txBody>
          <a:bodyPr/>
          <a:lstStyle/>
          <a:p>
            <a:fld id="{D3D3944C-345A-424A-8355-6BCB16BB5426}" type="slidenum">
              <a:rPr lang="ru-RU" smtClean="0">
                <a:solidFill>
                  <a:prstClr val="black"/>
                </a:solidFill>
              </a:rPr>
              <a:pPr/>
              <a:t>11</a:t>
            </a:fld>
            <a:endParaRPr lang="ru-RU">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С этой станции начались наши учения на полевом практикуме. Всего нам было предложено три задания. Сначала мы получили детали </a:t>
            </a:r>
            <a:r>
              <a:rPr lang="ru-RU" sz="1200" kern="1200" dirty="0" err="1" smtClean="0">
                <a:solidFill>
                  <a:schemeClr val="tx1"/>
                </a:solidFill>
                <a:latin typeface="+mn-lt"/>
                <a:ea typeface="+mn-ea"/>
                <a:cs typeface="+mn-cs"/>
              </a:rPr>
              <a:t>пазла</a:t>
            </a:r>
            <a:r>
              <a:rPr lang="ru-RU" sz="1200" kern="1200" dirty="0" smtClean="0">
                <a:solidFill>
                  <a:schemeClr val="tx1"/>
                </a:solidFill>
                <a:latin typeface="+mn-lt"/>
                <a:ea typeface="+mn-ea"/>
                <a:cs typeface="+mn-cs"/>
              </a:rPr>
              <a:t> с вопросом. И если мы на него отвечали, то  часть </a:t>
            </a:r>
            <a:r>
              <a:rPr lang="ru-RU" sz="1200" kern="1200" dirty="0" err="1" smtClean="0">
                <a:solidFill>
                  <a:schemeClr val="tx1"/>
                </a:solidFill>
                <a:latin typeface="+mn-lt"/>
                <a:ea typeface="+mn-ea"/>
                <a:cs typeface="+mn-cs"/>
              </a:rPr>
              <a:t>пазла</a:t>
            </a:r>
            <a:r>
              <a:rPr lang="ru-RU" sz="1200" kern="1200" dirty="0" smtClean="0">
                <a:solidFill>
                  <a:schemeClr val="tx1"/>
                </a:solidFill>
                <a:latin typeface="+mn-lt"/>
                <a:ea typeface="+mn-ea"/>
                <a:cs typeface="+mn-cs"/>
              </a:rPr>
              <a:t> оставалась у нас. Мы собрали 9 частей из 10  и получили карту Томской области. По этой карте нам нужно было указать охраняемые территории Томской области. Следующей частью задания нужно было определить, что можно делать  на  охраняемой территории, а что нельзя. На этой станции нам понадобились знания по географии, биологии, ОБЖ. Было очень интересно. Благодаря этой станции наша команда очень сплотилась.</a:t>
            </a:r>
          </a:p>
          <a:p>
            <a:endParaRPr lang="ru-RU" dirty="0"/>
          </a:p>
        </p:txBody>
      </p:sp>
      <p:sp>
        <p:nvSpPr>
          <p:cNvPr id="4" name="Номер слайда 3"/>
          <p:cNvSpPr>
            <a:spLocks noGrp="1"/>
          </p:cNvSpPr>
          <p:nvPr>
            <p:ph type="sldNum" sz="quarter" idx="10"/>
          </p:nvPr>
        </p:nvSpPr>
        <p:spPr/>
        <p:txBody>
          <a:bodyPr/>
          <a:lstStyle/>
          <a:p>
            <a:fld id="{D3D3944C-345A-424A-8355-6BCB16BB5426}" type="slidenum">
              <a:rPr lang="ru-RU" smtClean="0">
                <a:solidFill>
                  <a:prstClr val="black"/>
                </a:solidFill>
              </a:rPr>
              <a:pPr/>
              <a:t>12</a:t>
            </a:fld>
            <a:endParaRPr lang="ru-RU">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Соревнования подходили к своему завершению, оставалось всего три станции. Мы порядком устали и уже хотели есть, но медицинская станция нас взбодрила, и мы весело принялись за выполнение заданий. Первое задание было  теоретическое. Оно заключалось в ответе на вопросы по оказанию первой медицинской помощи. Вторая часть – практическая. Нам нужно было инсценировать несчастный случай и оказание первой медицинской помощи «пострадавшему». Вот где нам пригодились знания по биологии и ОБЖ! Наши учителя нами бы погордились! Эта станция научила нас тому, что в походе может возникнуть любая ситуация, и нужно уметь оказывать первую медицинскую помощь.</a:t>
            </a:r>
          </a:p>
          <a:p>
            <a:endParaRPr lang="ru-RU" dirty="0"/>
          </a:p>
        </p:txBody>
      </p:sp>
      <p:sp>
        <p:nvSpPr>
          <p:cNvPr id="4" name="Номер слайда 3"/>
          <p:cNvSpPr>
            <a:spLocks noGrp="1"/>
          </p:cNvSpPr>
          <p:nvPr>
            <p:ph type="sldNum" sz="quarter" idx="10"/>
          </p:nvPr>
        </p:nvSpPr>
        <p:spPr/>
        <p:txBody>
          <a:bodyPr/>
          <a:lstStyle/>
          <a:p>
            <a:fld id="{D3D3944C-345A-424A-8355-6BCB16BB5426}" type="slidenum">
              <a:rPr lang="ru-RU" smtClean="0">
                <a:solidFill>
                  <a:prstClr val="black"/>
                </a:solidFill>
              </a:rPr>
              <a:pPr/>
              <a:t>13</a:t>
            </a:fld>
            <a:endParaRPr lang="ru-RU">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Далее была спортивная станция. Задание заключалось в прохождении полосы препятствий. Это была натянутая между деревьев верёвка. С виду она напоминала паутину. Для прохождения этого препятствия нам понадобились не только физическая подготовка, но и смекалка и внимательность. Очень важна была поддержка команды и ответственность друг перед другом и взаимопомощь. После прохождения этого препятствия мы стали ещё больше доверять друг другу. Мы получили много позитивных впечатлений и сделали для себя вывод: без физической подготовки в поход не отправишься! Только подготовленный человек может справиться в походе с трудностями.</a:t>
            </a:r>
          </a:p>
          <a:p>
            <a:endParaRPr lang="ru-RU" dirty="0"/>
          </a:p>
        </p:txBody>
      </p:sp>
      <p:sp>
        <p:nvSpPr>
          <p:cNvPr id="4" name="Номер слайда 3"/>
          <p:cNvSpPr>
            <a:spLocks noGrp="1"/>
          </p:cNvSpPr>
          <p:nvPr>
            <p:ph type="sldNum" sz="quarter" idx="10"/>
          </p:nvPr>
        </p:nvSpPr>
        <p:spPr/>
        <p:txBody>
          <a:bodyPr/>
          <a:lstStyle/>
          <a:p>
            <a:fld id="{D3D3944C-345A-424A-8355-6BCB16BB5426}" type="slidenum">
              <a:rPr lang="ru-RU" smtClean="0">
                <a:solidFill>
                  <a:prstClr val="black"/>
                </a:solidFill>
              </a:rPr>
              <a:pPr/>
              <a:t>14</a:t>
            </a:fld>
            <a:endParaRPr lang="ru-RU">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Музыкальная станция отличалась приятной и дружеской атмосферой. Молодые девушки, студентки ТГУ, с приятными улыбками встретили нашу команду и наших партнёров и соперников – команду СФМЛ. На этой станции нас ждала музыкальная дуэль на знание песен о природе. Это испытание сделало нашу команду ещё сплочённее  и дружнее, а так же подарила нам хорошее настроение и море позитива. С нами пели наши учителя. Оказалось, что они знают много интересных песен, которых мы раньше и не слышали! В конце состязания мы все вместе спели гимн всех географов «Я не знаю, где встретиться нам придётся с тобой…»  И музыкальная дуэль превратилась в географическое и туристическое братство! Мы сделали вывод, что музыка и песни – незаменимая и неотъемлемая часть любого путешествия, так как они делают людей ближе, поднимают дух, снимают напряжение.</a:t>
            </a:r>
          </a:p>
          <a:p>
            <a:endParaRPr lang="ru-RU" dirty="0"/>
          </a:p>
        </p:txBody>
      </p:sp>
      <p:sp>
        <p:nvSpPr>
          <p:cNvPr id="4" name="Номер слайда 3"/>
          <p:cNvSpPr>
            <a:spLocks noGrp="1"/>
          </p:cNvSpPr>
          <p:nvPr>
            <p:ph type="sldNum" sz="quarter" idx="10"/>
          </p:nvPr>
        </p:nvSpPr>
        <p:spPr/>
        <p:txBody>
          <a:bodyPr/>
          <a:lstStyle/>
          <a:p>
            <a:fld id="{D3D3944C-345A-424A-8355-6BCB16BB5426}" type="slidenum">
              <a:rPr lang="ru-RU" smtClean="0">
                <a:solidFill>
                  <a:prstClr val="black"/>
                </a:solidFill>
              </a:rPr>
              <a:pPr/>
              <a:t>15</a:t>
            </a:fld>
            <a:endParaRPr lang="ru-RU">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На этой станции нам нужно было быстро, дружно и правильно собрать туристическую палатку. Наша команда справилась с этим заданием на «отлично».  У нас всё получилось!</a:t>
            </a:r>
          </a:p>
          <a:p>
            <a:endParaRPr lang="ru-RU" dirty="0"/>
          </a:p>
        </p:txBody>
      </p:sp>
      <p:sp>
        <p:nvSpPr>
          <p:cNvPr id="4" name="Номер слайда 3"/>
          <p:cNvSpPr>
            <a:spLocks noGrp="1"/>
          </p:cNvSpPr>
          <p:nvPr>
            <p:ph type="sldNum" sz="quarter" idx="10"/>
          </p:nvPr>
        </p:nvSpPr>
        <p:spPr/>
        <p:txBody>
          <a:bodyPr/>
          <a:lstStyle/>
          <a:p>
            <a:fld id="{D3D3944C-345A-424A-8355-6BCB16BB5426}" type="slidenum">
              <a:rPr lang="ru-RU" smtClean="0">
                <a:solidFill>
                  <a:prstClr val="black"/>
                </a:solidFill>
              </a:rPr>
              <a:pPr/>
              <a:t>16</a:t>
            </a:fld>
            <a:endParaRPr lang="ru-RU">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После прохождения всех этапов нас ждал обед. «Война – войной, обед – по расписанию»!</a:t>
            </a:r>
          </a:p>
          <a:p>
            <a:r>
              <a:rPr lang="ru-RU" sz="1200" kern="1200" dirty="0" smtClean="0">
                <a:solidFill>
                  <a:schemeClr val="tx1"/>
                </a:solidFill>
                <a:latin typeface="+mn-lt"/>
                <a:ea typeface="+mn-ea"/>
                <a:cs typeface="+mn-cs"/>
              </a:rPr>
              <a:t> </a:t>
            </a:r>
          </a:p>
          <a:p>
            <a:endParaRPr lang="ru-RU" dirty="0"/>
          </a:p>
        </p:txBody>
      </p:sp>
      <p:sp>
        <p:nvSpPr>
          <p:cNvPr id="4" name="Номер слайда 3"/>
          <p:cNvSpPr>
            <a:spLocks noGrp="1"/>
          </p:cNvSpPr>
          <p:nvPr>
            <p:ph type="sldNum" sz="quarter" idx="10"/>
          </p:nvPr>
        </p:nvSpPr>
        <p:spPr/>
        <p:txBody>
          <a:bodyPr/>
          <a:lstStyle/>
          <a:p>
            <a:fld id="{D3D3944C-345A-424A-8355-6BCB16BB5426}" type="slidenum">
              <a:rPr lang="ru-RU" smtClean="0">
                <a:solidFill>
                  <a:prstClr val="black"/>
                </a:solidFill>
              </a:rPr>
              <a:pPr/>
              <a:t>17</a:t>
            </a:fld>
            <a:endParaRPr lang="ru-RU">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Пока мы обедали, к нам в гости пришла белочка, мы покормили её и оставили её немного припасов в виде кусочков хлеба и печенья.</a:t>
            </a:r>
          </a:p>
          <a:p>
            <a:r>
              <a:rPr lang="ru-RU" sz="1200" kern="1200" dirty="0" smtClean="0">
                <a:solidFill>
                  <a:schemeClr val="tx1"/>
                </a:solidFill>
                <a:latin typeface="+mn-lt"/>
                <a:ea typeface="+mn-ea"/>
                <a:cs typeface="+mn-cs"/>
              </a:rPr>
              <a:t> </a:t>
            </a:r>
          </a:p>
          <a:p>
            <a:endParaRPr lang="ru-RU" dirty="0"/>
          </a:p>
        </p:txBody>
      </p:sp>
      <p:sp>
        <p:nvSpPr>
          <p:cNvPr id="4" name="Номер слайда 3"/>
          <p:cNvSpPr>
            <a:spLocks noGrp="1"/>
          </p:cNvSpPr>
          <p:nvPr>
            <p:ph type="sldNum" sz="quarter" idx="10"/>
          </p:nvPr>
        </p:nvSpPr>
        <p:spPr/>
        <p:txBody>
          <a:bodyPr/>
          <a:lstStyle/>
          <a:p>
            <a:fld id="{D3D3944C-345A-424A-8355-6BCB16BB5426}" type="slidenum">
              <a:rPr lang="ru-RU" smtClean="0">
                <a:solidFill>
                  <a:prstClr val="black"/>
                </a:solidFill>
              </a:rPr>
              <a:pPr/>
              <a:t>18</a:t>
            </a:fld>
            <a:endParaRPr lang="ru-RU">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Когда напряжение и волнения ушли, мы залюбовались красотой Михайловской рощи.  Из интернета мы узнали, что это – историческое место. Оно принадлежало купцу Михайлову. Сюда раньше люди приходили на пешие и конные прогулки. Здесь мы видели необычные растения – маньчжурский орех, клён, ясень и другие. А ещё мы видели остатки когда –то построенного фонтана. Поездка на полевой практикум стала для нас небольшим географическим открытием!</a:t>
            </a:r>
          </a:p>
          <a:p>
            <a:endParaRPr lang="ru-RU" dirty="0"/>
          </a:p>
        </p:txBody>
      </p:sp>
      <p:sp>
        <p:nvSpPr>
          <p:cNvPr id="4" name="Номер слайда 3"/>
          <p:cNvSpPr>
            <a:spLocks noGrp="1"/>
          </p:cNvSpPr>
          <p:nvPr>
            <p:ph type="sldNum" sz="quarter" idx="10"/>
          </p:nvPr>
        </p:nvSpPr>
        <p:spPr/>
        <p:txBody>
          <a:bodyPr/>
          <a:lstStyle/>
          <a:p>
            <a:fld id="{D3D3944C-345A-424A-8355-6BCB16BB5426}" type="slidenum">
              <a:rPr lang="ru-RU" smtClean="0">
                <a:solidFill>
                  <a:prstClr val="black"/>
                </a:solidFill>
              </a:rPr>
              <a:pPr/>
              <a:t>19</a:t>
            </a:fld>
            <a:endParaRPr lang="ru-RU">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u="sng" kern="1200" dirty="0" smtClean="0">
                <a:solidFill>
                  <a:schemeClr val="tx1"/>
                </a:solidFill>
                <a:latin typeface="+mn-lt"/>
                <a:ea typeface="+mn-ea"/>
                <a:cs typeface="+mn-cs"/>
              </a:rPr>
              <a:t>Илья Ц. 10 класс</a:t>
            </a:r>
            <a:r>
              <a:rPr lang="ru-RU" sz="1200" kern="1200" dirty="0" smtClean="0">
                <a:solidFill>
                  <a:schemeClr val="tx1"/>
                </a:solidFill>
                <a:latin typeface="+mn-lt"/>
                <a:ea typeface="+mn-ea"/>
                <a:cs typeface="+mn-cs"/>
              </a:rPr>
              <a:t>: «Мне все очень понравилось, я провел этот день с пользой, познакомился с новыми людьми и буду рад поучаствовать там снова!»</a:t>
            </a:r>
          </a:p>
          <a:p>
            <a:r>
              <a:rPr lang="ru-RU" sz="1200" u="sng" kern="1200" dirty="0" smtClean="0">
                <a:solidFill>
                  <a:schemeClr val="tx1"/>
                </a:solidFill>
                <a:latin typeface="+mn-lt"/>
                <a:ea typeface="+mn-ea"/>
                <a:cs typeface="+mn-cs"/>
              </a:rPr>
              <a:t>Сергей П. 7 класс</a:t>
            </a:r>
            <a:r>
              <a:rPr lang="ru-RU" sz="1200" kern="1200" dirty="0" smtClean="0">
                <a:solidFill>
                  <a:schemeClr val="tx1"/>
                </a:solidFill>
                <a:latin typeface="+mn-lt"/>
                <a:ea typeface="+mn-ea"/>
                <a:cs typeface="+mn-cs"/>
              </a:rPr>
              <a:t>: «Этот практикум мне очень понравился, я узнал много интересного и нового для себя. Надеюсь моя команда также получила некоторый опыт».</a:t>
            </a:r>
          </a:p>
          <a:p>
            <a:r>
              <a:rPr lang="ru-RU" sz="1200" kern="1200" dirty="0" smtClean="0">
                <a:solidFill>
                  <a:schemeClr val="tx1"/>
                </a:solidFill>
                <a:latin typeface="+mn-lt"/>
                <a:ea typeface="+mn-ea"/>
                <a:cs typeface="+mn-cs"/>
              </a:rPr>
              <a:t> </a:t>
            </a:r>
          </a:p>
          <a:p>
            <a:endParaRPr lang="ru-RU" dirty="0"/>
          </a:p>
        </p:txBody>
      </p:sp>
      <p:sp>
        <p:nvSpPr>
          <p:cNvPr id="4" name="Номер слайда 3"/>
          <p:cNvSpPr>
            <a:spLocks noGrp="1"/>
          </p:cNvSpPr>
          <p:nvPr>
            <p:ph type="sldNum" sz="quarter" idx="10"/>
          </p:nvPr>
        </p:nvSpPr>
        <p:spPr/>
        <p:txBody>
          <a:bodyPr/>
          <a:lstStyle/>
          <a:p>
            <a:fld id="{D3D3944C-345A-424A-8355-6BCB16BB5426}" type="slidenum">
              <a:rPr lang="ru-RU" smtClean="0">
                <a:solidFill>
                  <a:prstClr val="black"/>
                </a:solidFill>
              </a:rPr>
              <a:pPr/>
              <a:t>20</a:t>
            </a:fld>
            <a:endParaRPr lang="ru-RU">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После напутственных слов руководителей проекта началось представление команд. Каждая команда говорила своё название, </a:t>
            </a:r>
            <a:r>
              <a:rPr lang="ru-RU" sz="1200" kern="1200" dirty="0" err="1" smtClean="0">
                <a:solidFill>
                  <a:schemeClr val="tx1"/>
                </a:solidFill>
                <a:latin typeface="+mn-lt"/>
                <a:ea typeface="+mn-ea"/>
                <a:cs typeface="+mn-cs"/>
              </a:rPr>
              <a:t>речёвку</a:t>
            </a:r>
            <a:r>
              <a:rPr lang="ru-RU" sz="1200" kern="1200" dirty="0" smtClean="0">
                <a:solidFill>
                  <a:schemeClr val="tx1"/>
                </a:solidFill>
                <a:latin typeface="+mn-lt"/>
                <a:ea typeface="+mn-ea"/>
                <a:cs typeface="+mn-cs"/>
              </a:rPr>
              <a:t> и исполняла  песню.</a:t>
            </a:r>
          </a:p>
          <a:p>
            <a:endParaRPr lang="ru-RU" dirty="0"/>
          </a:p>
        </p:txBody>
      </p:sp>
      <p:sp>
        <p:nvSpPr>
          <p:cNvPr id="4" name="Номер слайда 3"/>
          <p:cNvSpPr>
            <a:spLocks noGrp="1"/>
          </p:cNvSpPr>
          <p:nvPr>
            <p:ph type="sldNum" sz="quarter" idx="10"/>
          </p:nvPr>
        </p:nvSpPr>
        <p:spPr/>
        <p:txBody>
          <a:bodyPr/>
          <a:lstStyle/>
          <a:p>
            <a:fld id="{D3D3944C-345A-424A-8355-6BCB16BB5426}" type="slidenum">
              <a:rPr lang="ru-RU" smtClean="0">
                <a:solidFill>
                  <a:prstClr val="black"/>
                </a:solidFill>
              </a:rPr>
              <a:pPr/>
              <a:t>3</a:t>
            </a:fld>
            <a:endParaRPr lang="ru-RU">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После приветствия команды получили маршрутные листы с указанием станций, на которых нам нужно  показать свои знания по наукам о Земле, по природе Томской области и получить новые умения и навыки. Нам необходимо было пройти 12 станций. Это:  краеведческая,</a:t>
            </a:r>
            <a:r>
              <a:rPr lang="ru-RU" sz="1200" kern="1200" baseline="0" dirty="0" smtClean="0">
                <a:solidFill>
                  <a:schemeClr val="tx1"/>
                </a:solidFill>
                <a:latin typeface="+mn-lt"/>
                <a:ea typeface="+mn-ea"/>
                <a:cs typeface="+mn-cs"/>
              </a:rPr>
              <a:t> м</a:t>
            </a:r>
            <a:r>
              <a:rPr lang="ru-RU" sz="1200" kern="1200" dirty="0" smtClean="0">
                <a:solidFill>
                  <a:schemeClr val="tx1"/>
                </a:solidFill>
                <a:latin typeface="+mn-lt"/>
                <a:ea typeface="+mn-ea"/>
                <a:cs typeface="+mn-cs"/>
              </a:rPr>
              <a:t>етеорологическая,</a:t>
            </a:r>
            <a:r>
              <a:rPr lang="ru-RU" sz="1200" kern="1200" baseline="0" dirty="0" smtClean="0">
                <a:solidFill>
                  <a:schemeClr val="tx1"/>
                </a:solidFill>
                <a:latin typeface="+mn-lt"/>
                <a:ea typeface="+mn-ea"/>
                <a:cs typeface="+mn-cs"/>
              </a:rPr>
              <a:t> г</a:t>
            </a:r>
            <a:r>
              <a:rPr lang="ru-RU" sz="1200" kern="1200" dirty="0" smtClean="0">
                <a:solidFill>
                  <a:schemeClr val="tx1"/>
                </a:solidFill>
                <a:latin typeface="+mn-lt"/>
                <a:ea typeface="+mn-ea"/>
                <a:cs typeface="+mn-cs"/>
              </a:rPr>
              <a:t>идрологическая, топографическая,</a:t>
            </a:r>
            <a:r>
              <a:rPr lang="ru-RU" sz="1200" kern="1200" baseline="0" dirty="0" smtClean="0">
                <a:solidFill>
                  <a:schemeClr val="tx1"/>
                </a:solidFill>
                <a:latin typeface="+mn-lt"/>
                <a:ea typeface="+mn-ea"/>
                <a:cs typeface="+mn-cs"/>
              </a:rPr>
              <a:t> г</a:t>
            </a:r>
            <a:r>
              <a:rPr lang="ru-RU" sz="1200" kern="1200" dirty="0" smtClean="0">
                <a:solidFill>
                  <a:schemeClr val="tx1"/>
                </a:solidFill>
                <a:latin typeface="+mn-lt"/>
                <a:ea typeface="+mn-ea"/>
                <a:cs typeface="+mn-cs"/>
              </a:rPr>
              <a:t>еологическая, </a:t>
            </a:r>
          </a:p>
          <a:p>
            <a:r>
              <a:rPr lang="ru-RU" sz="1200" kern="1200" dirty="0" smtClean="0">
                <a:solidFill>
                  <a:schemeClr val="tx1"/>
                </a:solidFill>
                <a:latin typeface="+mn-lt"/>
                <a:ea typeface="+mn-ea"/>
                <a:cs typeface="+mn-cs"/>
              </a:rPr>
              <a:t>Ботаническая, почвоведческая,</a:t>
            </a:r>
            <a:r>
              <a:rPr lang="ru-RU" sz="1200" kern="1200" baseline="0" dirty="0" smtClean="0">
                <a:solidFill>
                  <a:schemeClr val="tx1"/>
                </a:solidFill>
                <a:latin typeface="+mn-lt"/>
                <a:ea typeface="+mn-ea"/>
                <a:cs typeface="+mn-cs"/>
              </a:rPr>
              <a:t> о</a:t>
            </a:r>
            <a:r>
              <a:rPr lang="ru-RU" sz="1200" kern="1200" dirty="0" smtClean="0">
                <a:solidFill>
                  <a:schemeClr val="tx1"/>
                </a:solidFill>
                <a:latin typeface="+mn-lt"/>
                <a:ea typeface="+mn-ea"/>
                <a:cs typeface="+mn-cs"/>
              </a:rPr>
              <a:t>собо охраняемые природные территории Томской области, медицинская,</a:t>
            </a:r>
            <a:r>
              <a:rPr lang="ru-RU" sz="1200" kern="1200" baseline="0" dirty="0" smtClean="0">
                <a:solidFill>
                  <a:schemeClr val="tx1"/>
                </a:solidFill>
                <a:latin typeface="+mn-lt"/>
                <a:ea typeface="+mn-ea"/>
                <a:cs typeface="+mn-cs"/>
              </a:rPr>
              <a:t> с</a:t>
            </a:r>
            <a:r>
              <a:rPr lang="ru-RU" sz="1200" kern="1200" dirty="0" smtClean="0">
                <a:solidFill>
                  <a:schemeClr val="tx1"/>
                </a:solidFill>
                <a:latin typeface="+mn-lt"/>
                <a:ea typeface="+mn-ea"/>
                <a:cs typeface="+mn-cs"/>
              </a:rPr>
              <a:t>портивная,</a:t>
            </a:r>
            <a:r>
              <a:rPr lang="ru-RU" sz="1200" kern="1200" baseline="0" dirty="0" smtClean="0">
                <a:solidFill>
                  <a:schemeClr val="tx1"/>
                </a:solidFill>
                <a:latin typeface="+mn-lt"/>
                <a:ea typeface="+mn-ea"/>
                <a:cs typeface="+mn-cs"/>
              </a:rPr>
              <a:t> </a:t>
            </a:r>
            <a:r>
              <a:rPr lang="ru-RU" sz="1200" kern="1200" baseline="0" dirty="0" err="1" smtClean="0">
                <a:solidFill>
                  <a:schemeClr val="tx1"/>
                </a:solidFill>
                <a:latin typeface="+mn-lt"/>
                <a:ea typeface="+mn-ea"/>
                <a:cs typeface="+mn-cs"/>
              </a:rPr>
              <a:t>б</a:t>
            </a:r>
            <a:r>
              <a:rPr lang="ru-RU" sz="1200" kern="1200" dirty="0" err="1" smtClean="0">
                <a:solidFill>
                  <a:schemeClr val="tx1"/>
                </a:solidFill>
                <a:latin typeface="+mn-lt"/>
                <a:ea typeface="+mn-ea"/>
                <a:cs typeface="+mn-cs"/>
              </a:rPr>
              <a:t>ардовская</a:t>
            </a:r>
            <a:r>
              <a:rPr lang="ru-RU" sz="1200" kern="1200" dirty="0" smtClean="0">
                <a:solidFill>
                  <a:schemeClr val="tx1"/>
                </a:solidFill>
                <a:latin typeface="+mn-lt"/>
                <a:ea typeface="+mn-ea"/>
                <a:cs typeface="+mn-cs"/>
              </a:rPr>
              <a:t>,</a:t>
            </a:r>
            <a:r>
              <a:rPr lang="ru-RU" sz="1200" kern="1200" baseline="0" dirty="0" smtClean="0">
                <a:solidFill>
                  <a:schemeClr val="tx1"/>
                </a:solidFill>
                <a:latin typeface="+mn-lt"/>
                <a:ea typeface="+mn-ea"/>
                <a:cs typeface="+mn-cs"/>
              </a:rPr>
              <a:t> т</a:t>
            </a:r>
            <a:r>
              <a:rPr lang="ru-RU" sz="1200" kern="1200" dirty="0" smtClean="0">
                <a:solidFill>
                  <a:schemeClr val="tx1"/>
                </a:solidFill>
                <a:latin typeface="+mn-lt"/>
                <a:ea typeface="+mn-ea"/>
                <a:cs typeface="+mn-cs"/>
              </a:rPr>
              <a:t>уристическая</a:t>
            </a:r>
          </a:p>
          <a:p>
            <a:endParaRPr lang="ru-RU" dirty="0"/>
          </a:p>
        </p:txBody>
      </p:sp>
      <p:sp>
        <p:nvSpPr>
          <p:cNvPr id="4" name="Номер слайда 3"/>
          <p:cNvSpPr>
            <a:spLocks noGrp="1"/>
          </p:cNvSpPr>
          <p:nvPr>
            <p:ph type="sldNum" sz="quarter" idx="10"/>
          </p:nvPr>
        </p:nvSpPr>
        <p:spPr/>
        <p:txBody>
          <a:bodyPr/>
          <a:lstStyle/>
          <a:p>
            <a:fld id="{D3D3944C-345A-424A-8355-6BCB16BB5426}" type="slidenum">
              <a:rPr lang="ru-RU" smtClean="0">
                <a:solidFill>
                  <a:prstClr val="black"/>
                </a:solidFill>
              </a:rPr>
              <a:pPr/>
              <a:t>4</a:t>
            </a:fld>
            <a:endParaRPr lang="ru-RU">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На этой станции нам предложили кроссворд по географии Томской области. Мы отгадали мало слов  и поняли, что нужно добросовестно изучать не только общую географию, но географию родного края! Только «тройка»!  </a:t>
            </a:r>
          </a:p>
          <a:p>
            <a:endParaRPr lang="ru-RU" dirty="0"/>
          </a:p>
        </p:txBody>
      </p:sp>
      <p:sp>
        <p:nvSpPr>
          <p:cNvPr id="4" name="Номер слайда 3"/>
          <p:cNvSpPr>
            <a:spLocks noGrp="1"/>
          </p:cNvSpPr>
          <p:nvPr>
            <p:ph type="sldNum" sz="quarter" idx="10"/>
          </p:nvPr>
        </p:nvSpPr>
        <p:spPr/>
        <p:txBody>
          <a:bodyPr/>
          <a:lstStyle/>
          <a:p>
            <a:fld id="{D3D3944C-345A-424A-8355-6BCB16BB5426}" type="slidenum">
              <a:rPr lang="ru-RU" smtClean="0">
                <a:solidFill>
                  <a:prstClr val="black"/>
                </a:solidFill>
              </a:rPr>
              <a:pPr/>
              <a:t>5</a:t>
            </a:fld>
            <a:endParaRPr lang="ru-RU">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На метеорологической станции мы познакомились с новыми приборами: термоанемометр и  люксметр. С помощью этих приборов  специалисты – метеорологи определяют состояние погоды и составляют прогноз. Нам было дано задание: замерить такие показатели, как: температуру, скорость ветра, освещенность поверхности, величину УФ – радиации и внести все замеры в таблицу. В другом задании необходимо было рассчитать отклонение температуры от нормы. И в третьем задании нужно было определить направление ветра и записать в румбах. За выполнение этого задания мы получили «отлично» и научились практическим приёмам наблюдения за погодой.</a:t>
            </a:r>
          </a:p>
          <a:p>
            <a:endParaRPr lang="ru-RU" dirty="0"/>
          </a:p>
        </p:txBody>
      </p:sp>
      <p:sp>
        <p:nvSpPr>
          <p:cNvPr id="4" name="Номер слайда 3"/>
          <p:cNvSpPr>
            <a:spLocks noGrp="1"/>
          </p:cNvSpPr>
          <p:nvPr>
            <p:ph type="sldNum" sz="quarter" idx="10"/>
          </p:nvPr>
        </p:nvSpPr>
        <p:spPr/>
        <p:txBody>
          <a:bodyPr/>
          <a:lstStyle/>
          <a:p>
            <a:fld id="{D3D3944C-345A-424A-8355-6BCB16BB5426}" type="slidenum">
              <a:rPr lang="ru-RU" smtClean="0">
                <a:solidFill>
                  <a:prstClr val="black"/>
                </a:solidFill>
              </a:rPr>
              <a:pPr/>
              <a:t>6</a:t>
            </a:fld>
            <a:endParaRPr lang="ru-RU">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92500" lnSpcReduction="20000"/>
          </a:bodyPr>
          <a:lstStyle/>
          <a:p>
            <a:r>
              <a:rPr lang="ru-RU" sz="1200" kern="1200" dirty="0" smtClean="0">
                <a:solidFill>
                  <a:schemeClr val="tx1"/>
                </a:solidFill>
                <a:latin typeface="+mn-lt"/>
                <a:ea typeface="+mn-ea"/>
                <a:cs typeface="+mn-cs"/>
              </a:rPr>
              <a:t>На этой станции нам было очень интересно: сначала мы практическим способом  определяли глубину и скорость течения реки </a:t>
            </a:r>
            <a:r>
              <a:rPr lang="ru-RU" sz="1200" kern="1200" dirty="0" err="1" smtClean="0">
                <a:solidFill>
                  <a:schemeClr val="tx1"/>
                </a:solidFill>
                <a:latin typeface="+mn-lt"/>
                <a:ea typeface="+mn-ea"/>
                <a:cs typeface="+mn-cs"/>
              </a:rPr>
              <a:t>Ушайки</a:t>
            </a:r>
            <a:r>
              <a:rPr lang="ru-RU" sz="1200" kern="1200" dirty="0" smtClean="0">
                <a:solidFill>
                  <a:schemeClr val="tx1"/>
                </a:solidFill>
                <a:latin typeface="+mn-lt"/>
                <a:ea typeface="+mn-ea"/>
                <a:cs typeface="+mn-cs"/>
              </a:rPr>
              <a:t>. Чтобы определить скорость течения реки требовалось опустить в реку поверхностные поплавки и засечь за какое время они проплывут от одного троса до другого. Глубину реки мы определяли при помощи рейки с разметкой. Дальше мы вычисляли среднюю глубину реки и среднюю скорость течения и поперечное сечение реки. И хотя мы напутали в записях и вычислениях и получили только «тройку», эта станция для нас была одной из самых интересных!</a:t>
            </a:r>
          </a:p>
          <a:p>
            <a:r>
              <a:rPr lang="ru-RU" sz="1200" kern="1200" dirty="0" smtClean="0">
                <a:solidFill>
                  <a:schemeClr val="tx1"/>
                </a:solidFill>
                <a:latin typeface="+mn-lt"/>
                <a:ea typeface="+mn-ea"/>
                <a:cs typeface="+mn-cs"/>
              </a:rPr>
              <a:t> </a:t>
            </a:r>
          </a:p>
          <a:p>
            <a:endParaRPr lang="ru-RU" sz="1200" kern="1200" dirty="0" smtClean="0">
              <a:solidFill>
                <a:schemeClr val="tx1"/>
              </a:solidFill>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D3D3944C-345A-424A-8355-6BCB16BB5426}" type="slidenum">
              <a:rPr lang="ru-RU" smtClean="0">
                <a:solidFill>
                  <a:prstClr val="black"/>
                </a:solidFill>
              </a:rPr>
              <a:pPr/>
              <a:t>7</a:t>
            </a:fld>
            <a:endParaRPr lang="ru-RU">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На этой станции нам нужно было показать умения читать карту, находить на карте географические объекты, ориентироваться на местности, определять азимут и уметь проводить по карте вычисления. Не всё у нас получилось, картография – наука сложная, ей нужно учиться! В походе без карты – никуда!</a:t>
            </a:r>
          </a:p>
          <a:p>
            <a:endParaRPr lang="ru-RU" dirty="0"/>
          </a:p>
        </p:txBody>
      </p:sp>
      <p:sp>
        <p:nvSpPr>
          <p:cNvPr id="4" name="Номер слайда 3"/>
          <p:cNvSpPr>
            <a:spLocks noGrp="1"/>
          </p:cNvSpPr>
          <p:nvPr>
            <p:ph type="sldNum" sz="quarter" idx="10"/>
          </p:nvPr>
        </p:nvSpPr>
        <p:spPr/>
        <p:txBody>
          <a:bodyPr/>
          <a:lstStyle/>
          <a:p>
            <a:fld id="{D3D3944C-345A-424A-8355-6BCB16BB5426}" type="slidenum">
              <a:rPr lang="ru-RU" smtClean="0">
                <a:solidFill>
                  <a:prstClr val="black"/>
                </a:solidFill>
              </a:rPr>
              <a:pPr/>
              <a:t>8</a:t>
            </a:fld>
            <a:endParaRPr lang="ru-RU">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На этой станции нам нужно было стать геологами: рассказать, как образуются горные породы и определить некоторые из них. Горные породы бывают магматическими, осадочными, метаморфическими.   Мы определили  такие горные породы как мрамор, известняк, каменный уголь, базальт и другие. На этой станции мы показали себя неплохими знатоками!</a:t>
            </a:r>
          </a:p>
          <a:p>
            <a:r>
              <a:rPr lang="ru-RU" sz="1200" kern="1200" dirty="0" smtClean="0">
                <a:solidFill>
                  <a:schemeClr val="tx1"/>
                </a:solidFill>
                <a:latin typeface="+mn-lt"/>
                <a:ea typeface="+mn-ea"/>
                <a:cs typeface="+mn-cs"/>
              </a:rPr>
              <a:t> </a:t>
            </a:r>
          </a:p>
          <a:p>
            <a:endParaRPr lang="ru-RU" dirty="0"/>
          </a:p>
        </p:txBody>
      </p:sp>
      <p:sp>
        <p:nvSpPr>
          <p:cNvPr id="4" name="Номер слайда 3"/>
          <p:cNvSpPr>
            <a:spLocks noGrp="1"/>
          </p:cNvSpPr>
          <p:nvPr>
            <p:ph type="sldNum" sz="quarter" idx="10"/>
          </p:nvPr>
        </p:nvSpPr>
        <p:spPr/>
        <p:txBody>
          <a:bodyPr/>
          <a:lstStyle/>
          <a:p>
            <a:fld id="{D3D3944C-345A-424A-8355-6BCB16BB5426}" type="slidenum">
              <a:rPr lang="ru-RU" smtClean="0">
                <a:solidFill>
                  <a:prstClr val="black"/>
                </a:solidFill>
              </a:rPr>
              <a:pPr/>
              <a:t>9</a:t>
            </a:fld>
            <a:endParaRPr lang="ru-RU">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На Ботанической станции нас спрашивали, какие растения Томской области мы знаем. Тут нам пригодились знания по биологии. Мы называли известные нам растения. Во второй части задания нас попросили принести по два любых листа</a:t>
            </a:r>
            <a:r>
              <a:rPr lang="ru-RU" sz="1200" b="1" kern="1200" dirty="0" smtClean="0">
                <a:solidFill>
                  <a:schemeClr val="tx1"/>
                </a:solidFill>
                <a:latin typeface="+mn-lt"/>
                <a:ea typeface="+mn-ea"/>
                <a:cs typeface="+mn-cs"/>
              </a:rPr>
              <a:t>.</a:t>
            </a:r>
            <a:r>
              <a:rPr lang="ru-RU" sz="1200" kern="1200" dirty="0" smtClean="0">
                <a:solidFill>
                  <a:schemeClr val="tx1"/>
                </a:solidFill>
                <a:latin typeface="+mn-lt"/>
                <a:ea typeface="+mn-ea"/>
                <a:cs typeface="+mn-cs"/>
              </a:rPr>
              <a:t> Далее мы  стали определять форму листьев</a:t>
            </a:r>
            <a:r>
              <a:rPr lang="ru-RU" sz="1200" b="1" kern="1200" dirty="0" smtClean="0">
                <a:solidFill>
                  <a:schemeClr val="tx1"/>
                </a:solidFill>
                <a:latin typeface="+mn-lt"/>
                <a:ea typeface="+mn-ea"/>
                <a:cs typeface="+mn-cs"/>
              </a:rPr>
              <a:t> </a:t>
            </a:r>
            <a:r>
              <a:rPr lang="ru-RU" sz="1200" kern="1200" dirty="0" smtClean="0">
                <a:solidFill>
                  <a:schemeClr val="tx1"/>
                </a:solidFill>
                <a:latin typeface="+mn-lt"/>
                <a:ea typeface="+mn-ea"/>
                <a:cs typeface="+mn-cs"/>
              </a:rPr>
              <a:t>и их край.</a:t>
            </a:r>
            <a:br>
              <a:rPr lang="ru-RU" sz="1200" kern="1200" dirty="0" smtClean="0">
                <a:solidFill>
                  <a:schemeClr val="tx1"/>
                </a:solidFill>
                <a:latin typeface="+mn-lt"/>
                <a:ea typeface="+mn-ea"/>
                <a:cs typeface="+mn-cs"/>
              </a:rPr>
            </a:br>
            <a:r>
              <a:rPr lang="ru-RU" sz="1200" kern="1200" dirty="0" smtClean="0">
                <a:solidFill>
                  <a:schemeClr val="tx1"/>
                </a:solidFill>
                <a:latin typeface="+mn-lt"/>
                <a:ea typeface="+mn-ea"/>
                <a:cs typeface="+mn-cs"/>
              </a:rPr>
              <a:t> Пример:</a:t>
            </a:r>
            <a:br>
              <a:rPr lang="ru-RU" sz="1200" kern="1200" dirty="0" smtClean="0">
                <a:solidFill>
                  <a:schemeClr val="tx1"/>
                </a:solidFill>
                <a:latin typeface="+mn-lt"/>
                <a:ea typeface="+mn-ea"/>
                <a:cs typeface="+mn-cs"/>
              </a:rPr>
            </a:br>
            <a:r>
              <a:rPr lang="ru-RU" sz="1200" kern="1200" dirty="0" smtClean="0">
                <a:solidFill>
                  <a:schemeClr val="tx1"/>
                </a:solidFill>
                <a:latin typeface="+mn-lt"/>
                <a:ea typeface="+mn-ea"/>
                <a:cs typeface="+mn-cs"/>
              </a:rPr>
              <a:t>1) Лист берёзы  - простой . Имеет дельтовидную форму. Край зубчатый.</a:t>
            </a:r>
            <a:br>
              <a:rPr lang="ru-RU" sz="1200" kern="1200" dirty="0" smtClean="0">
                <a:solidFill>
                  <a:schemeClr val="tx1"/>
                </a:solidFill>
                <a:latin typeface="+mn-lt"/>
                <a:ea typeface="+mn-ea"/>
                <a:cs typeface="+mn-cs"/>
              </a:rPr>
            </a:br>
            <a:r>
              <a:rPr lang="ru-RU" sz="1200" kern="1200" dirty="0" smtClean="0">
                <a:solidFill>
                  <a:schemeClr val="tx1"/>
                </a:solidFill>
                <a:latin typeface="+mn-lt"/>
                <a:ea typeface="+mn-ea"/>
                <a:cs typeface="+mn-cs"/>
              </a:rPr>
              <a:t>2) Лист осины - простой. Имеет округлую форму. Край волнистый.</a:t>
            </a:r>
            <a:br>
              <a:rPr lang="ru-RU" sz="1200" kern="1200" dirty="0" smtClean="0">
                <a:solidFill>
                  <a:schemeClr val="tx1"/>
                </a:solidFill>
                <a:latin typeface="+mn-lt"/>
                <a:ea typeface="+mn-ea"/>
                <a:cs typeface="+mn-cs"/>
              </a:rPr>
            </a:br>
            <a:r>
              <a:rPr lang="ru-RU" sz="1200" kern="1200" dirty="0" smtClean="0">
                <a:solidFill>
                  <a:schemeClr val="tx1"/>
                </a:solidFill>
                <a:latin typeface="+mn-lt"/>
                <a:ea typeface="+mn-ea"/>
                <a:cs typeface="+mn-cs"/>
              </a:rPr>
              <a:t>3) Листья крапивы - простые. Имеют яйцевидно - ланцетную форму. Край пильчатый.</a:t>
            </a:r>
          </a:p>
          <a:p>
            <a:endParaRPr lang="ru-RU" dirty="0"/>
          </a:p>
        </p:txBody>
      </p:sp>
      <p:sp>
        <p:nvSpPr>
          <p:cNvPr id="4" name="Номер слайда 3"/>
          <p:cNvSpPr>
            <a:spLocks noGrp="1"/>
          </p:cNvSpPr>
          <p:nvPr>
            <p:ph type="sldNum" sz="quarter" idx="10"/>
          </p:nvPr>
        </p:nvSpPr>
        <p:spPr/>
        <p:txBody>
          <a:bodyPr/>
          <a:lstStyle/>
          <a:p>
            <a:fld id="{D3D3944C-345A-424A-8355-6BCB16BB5426}" type="slidenum">
              <a:rPr lang="ru-RU" smtClean="0">
                <a:solidFill>
                  <a:prstClr val="black"/>
                </a:solidFill>
              </a:rPr>
              <a:pPr/>
              <a:t>10</a:t>
            </a:fld>
            <a:endParaRPr lang="ru-RU">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0" name="Скругленный прямоуголь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ru-RU" smtClean="0"/>
              <a:t>Образец заголовка</a:t>
            </a:r>
            <a:endParaRPr kumimoji="0" lang="en-US"/>
          </a:p>
        </p:txBody>
      </p:sp>
      <p:sp>
        <p:nvSpPr>
          <p:cNvPr id="20" name="Подзаголовок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9" name="Дата 18"/>
          <p:cNvSpPr>
            <a:spLocks noGrp="1"/>
          </p:cNvSpPr>
          <p:nvPr>
            <p:ph type="dt" sz="half" idx="10"/>
          </p:nvPr>
        </p:nvSpPr>
        <p:spPr/>
        <p:txBody>
          <a:bodyPr/>
          <a:lstStyle>
            <a:extLst/>
          </a:lstStyle>
          <a:p>
            <a:fld id="{5B106E36-FD25-4E2D-B0AA-010F637433A0}" type="datetimeFigureOut">
              <a:rPr lang="ru-RU" smtClean="0">
                <a:solidFill>
                  <a:srgbClr val="E3DED1">
                    <a:shade val="50000"/>
                  </a:srgbClr>
                </a:solidFill>
              </a:rPr>
              <a:pPr/>
              <a:t>12.11.2015</a:t>
            </a:fld>
            <a:endParaRPr lang="ru-RU">
              <a:solidFill>
                <a:srgbClr val="E3DED1">
                  <a:shade val="50000"/>
                </a:srgbClr>
              </a:solidFill>
            </a:endParaRPr>
          </a:p>
        </p:txBody>
      </p:sp>
      <p:sp>
        <p:nvSpPr>
          <p:cNvPr id="8" name="Нижний колонтитул 7"/>
          <p:cNvSpPr>
            <a:spLocks noGrp="1"/>
          </p:cNvSpPr>
          <p:nvPr>
            <p:ph type="ftr" sz="quarter" idx="11"/>
          </p:nvPr>
        </p:nvSpPr>
        <p:spPr/>
        <p:txBody>
          <a:bodyPr/>
          <a:lstStyle>
            <a:extLst/>
          </a:lstStyle>
          <a:p>
            <a:endParaRPr lang="ru-RU">
              <a:solidFill>
                <a:srgbClr val="E3DED1">
                  <a:shade val="50000"/>
                </a:srgbClr>
              </a:solidFill>
            </a:endParaRPr>
          </a:p>
        </p:txBody>
      </p:sp>
      <p:sp>
        <p:nvSpPr>
          <p:cNvPr id="11" name="Номер слайда 10"/>
          <p:cNvSpPr>
            <a:spLocks noGrp="1"/>
          </p:cNvSpPr>
          <p:nvPr>
            <p:ph type="sldNum" sz="quarter" idx="12"/>
          </p:nvPr>
        </p:nvSpPr>
        <p:spPr/>
        <p:txBody>
          <a:bodyPr/>
          <a:lstStyle>
            <a:extLst/>
          </a:lstStyle>
          <a:p>
            <a:fld id="{725C68B6-61C2-468F-89AB-4B9F7531AA68}" type="slidenum">
              <a:rPr lang="ru-RU" smtClean="0">
                <a:solidFill>
                  <a:srgbClr val="E3DED1">
                    <a:shade val="50000"/>
                  </a:srgbClr>
                </a:solidFill>
              </a:rPr>
              <a:pPr/>
              <a:t>‹#›</a:t>
            </a:fld>
            <a:endParaRPr lang="ru-RU">
              <a:solidFill>
                <a:srgbClr val="E3DED1">
                  <a:shade val="50000"/>
                </a:srgbClr>
              </a:solidFill>
            </a:endParaRPr>
          </a:p>
        </p:txBody>
      </p:sp>
    </p:spTree>
    <p:extLst>
      <p:ext uri="{BB962C8B-B14F-4D97-AF65-F5344CB8AC3E}">
        <p14:creationId xmlns:p14="http://schemas.microsoft.com/office/powerpoint/2010/main" val="14911568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solidFill>
                  <a:srgbClr val="E3DED1">
                    <a:shade val="50000"/>
                  </a:srgbClr>
                </a:solidFill>
              </a:rPr>
              <a:pPr/>
              <a:t>12.11.2015</a:t>
            </a:fld>
            <a:endParaRPr lang="ru-RU">
              <a:solidFill>
                <a:srgbClr val="E3DED1">
                  <a:shade val="50000"/>
                </a:srgbClr>
              </a:solidFill>
            </a:endParaRPr>
          </a:p>
        </p:txBody>
      </p:sp>
      <p:sp>
        <p:nvSpPr>
          <p:cNvPr id="5" name="Нижний колонтитул 4"/>
          <p:cNvSpPr>
            <a:spLocks noGrp="1"/>
          </p:cNvSpPr>
          <p:nvPr>
            <p:ph type="ftr" sz="quarter" idx="11"/>
          </p:nvPr>
        </p:nvSpPr>
        <p:spPr/>
        <p:txBody>
          <a:bodyPr/>
          <a:lstStyle>
            <a:extLst/>
          </a:lstStyle>
          <a:p>
            <a:endParaRPr lang="ru-RU">
              <a:solidFill>
                <a:srgbClr val="E3DED1">
                  <a:shade val="50000"/>
                </a:srgbClr>
              </a:solidFill>
            </a:endParaRPr>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solidFill>
                  <a:srgbClr val="E3DED1">
                    <a:shade val="50000"/>
                  </a:srgbClr>
                </a:solidFill>
              </a:rPr>
              <a:pPr/>
              <a:t>‹#›</a:t>
            </a:fld>
            <a:endParaRPr lang="ru-RU">
              <a:solidFill>
                <a:srgbClr val="E3DED1">
                  <a:shade val="50000"/>
                </a:srgbClr>
              </a:solidFill>
            </a:endParaRPr>
          </a:p>
        </p:txBody>
      </p:sp>
    </p:spTree>
    <p:extLst>
      <p:ext uri="{BB962C8B-B14F-4D97-AF65-F5344CB8AC3E}">
        <p14:creationId xmlns:p14="http://schemas.microsoft.com/office/powerpoint/2010/main" val="11582270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solidFill>
                  <a:srgbClr val="E3DED1">
                    <a:shade val="50000"/>
                  </a:srgbClr>
                </a:solidFill>
              </a:rPr>
              <a:pPr/>
              <a:t>12.11.2015</a:t>
            </a:fld>
            <a:endParaRPr lang="ru-RU">
              <a:solidFill>
                <a:srgbClr val="E3DED1">
                  <a:shade val="50000"/>
                </a:srgbClr>
              </a:solidFill>
            </a:endParaRPr>
          </a:p>
        </p:txBody>
      </p:sp>
      <p:sp>
        <p:nvSpPr>
          <p:cNvPr id="5" name="Нижний колонтитул 4"/>
          <p:cNvSpPr>
            <a:spLocks noGrp="1"/>
          </p:cNvSpPr>
          <p:nvPr>
            <p:ph type="ftr" sz="quarter" idx="11"/>
          </p:nvPr>
        </p:nvSpPr>
        <p:spPr/>
        <p:txBody>
          <a:bodyPr/>
          <a:lstStyle>
            <a:extLst/>
          </a:lstStyle>
          <a:p>
            <a:endParaRPr lang="ru-RU">
              <a:solidFill>
                <a:srgbClr val="E3DED1">
                  <a:shade val="50000"/>
                </a:srgbClr>
              </a:solidFill>
            </a:endParaRPr>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solidFill>
                  <a:srgbClr val="E3DED1">
                    <a:shade val="50000"/>
                  </a:srgbClr>
                </a:solidFill>
              </a:rPr>
              <a:pPr/>
              <a:t>‹#›</a:t>
            </a:fld>
            <a:endParaRPr lang="ru-RU">
              <a:solidFill>
                <a:srgbClr val="E3DED1">
                  <a:shade val="50000"/>
                </a:srgbClr>
              </a:solidFill>
            </a:endParaRPr>
          </a:p>
        </p:txBody>
      </p:sp>
    </p:spTree>
    <p:extLst>
      <p:ext uri="{BB962C8B-B14F-4D97-AF65-F5344CB8AC3E}">
        <p14:creationId xmlns:p14="http://schemas.microsoft.com/office/powerpoint/2010/main" val="9617516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a:xfrm>
            <a:off x="502920" y="530352"/>
            <a:ext cx="8183880" cy="4187952"/>
          </a:xfr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solidFill>
                  <a:srgbClr val="E3DED1">
                    <a:shade val="50000"/>
                  </a:srgbClr>
                </a:solidFill>
              </a:rPr>
              <a:pPr/>
              <a:t>12.11.2015</a:t>
            </a:fld>
            <a:endParaRPr lang="ru-RU">
              <a:solidFill>
                <a:srgbClr val="E3DED1">
                  <a:shade val="50000"/>
                </a:srgbClr>
              </a:solidFill>
            </a:endParaRPr>
          </a:p>
        </p:txBody>
      </p:sp>
      <p:sp>
        <p:nvSpPr>
          <p:cNvPr id="5" name="Нижний колонтитул 4"/>
          <p:cNvSpPr>
            <a:spLocks noGrp="1"/>
          </p:cNvSpPr>
          <p:nvPr>
            <p:ph type="ftr" sz="quarter" idx="11"/>
          </p:nvPr>
        </p:nvSpPr>
        <p:spPr/>
        <p:txBody>
          <a:bodyPr/>
          <a:lstStyle>
            <a:extLst/>
          </a:lstStyle>
          <a:p>
            <a:endParaRPr lang="ru-RU">
              <a:solidFill>
                <a:srgbClr val="E3DED1">
                  <a:shade val="50000"/>
                </a:srgbClr>
              </a:solidFill>
            </a:endParaRPr>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solidFill>
                  <a:srgbClr val="E3DED1">
                    <a:shade val="50000"/>
                  </a:srgbClr>
                </a:solidFill>
              </a:rPr>
              <a:pPr/>
              <a:t>‹#›</a:t>
            </a:fld>
            <a:endParaRPr lang="ru-RU">
              <a:solidFill>
                <a:srgbClr val="E3DED1">
                  <a:shade val="50000"/>
                </a:srgbClr>
              </a:solidFill>
            </a:endParaRPr>
          </a:p>
        </p:txBody>
      </p:sp>
    </p:spTree>
    <p:extLst>
      <p:ext uri="{BB962C8B-B14F-4D97-AF65-F5344CB8AC3E}">
        <p14:creationId xmlns:p14="http://schemas.microsoft.com/office/powerpoint/2010/main" val="2953327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Скругленный прямоугольник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1" name="Скругленный прямоуголь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Заголовок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5B106E36-FD25-4E2D-B0AA-010F637433A0}" type="datetimeFigureOut">
              <a:rPr lang="ru-RU" smtClean="0">
                <a:solidFill>
                  <a:srgbClr val="E3DED1">
                    <a:shade val="50000"/>
                  </a:srgbClr>
                </a:solidFill>
              </a:rPr>
              <a:pPr/>
              <a:t>12.11.2015</a:t>
            </a:fld>
            <a:endParaRPr lang="ru-RU">
              <a:solidFill>
                <a:srgbClr val="E3DED1">
                  <a:shade val="50000"/>
                </a:srgbClr>
              </a:solidFill>
            </a:endParaRPr>
          </a:p>
        </p:txBody>
      </p:sp>
      <p:sp>
        <p:nvSpPr>
          <p:cNvPr id="5" name="Нижний колонтитул 4"/>
          <p:cNvSpPr>
            <a:spLocks noGrp="1"/>
          </p:cNvSpPr>
          <p:nvPr>
            <p:ph type="ftr" sz="quarter" idx="11"/>
          </p:nvPr>
        </p:nvSpPr>
        <p:spPr/>
        <p:txBody>
          <a:bodyPr/>
          <a:lstStyle>
            <a:extLst/>
          </a:lstStyle>
          <a:p>
            <a:endParaRPr lang="ru-RU">
              <a:solidFill>
                <a:srgbClr val="E3DED1">
                  <a:shade val="50000"/>
                </a:srgbClr>
              </a:solidFill>
            </a:endParaRPr>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solidFill>
                  <a:srgbClr val="E3DED1">
                    <a:shade val="50000"/>
                  </a:srgbClr>
                </a:solidFill>
              </a:rPr>
              <a:pPr/>
              <a:t>‹#›</a:t>
            </a:fld>
            <a:endParaRPr lang="ru-RU">
              <a:solidFill>
                <a:srgbClr val="E3DED1">
                  <a:shade val="50000"/>
                </a:srgbClr>
              </a:solidFill>
            </a:endParaRPr>
          </a:p>
        </p:txBody>
      </p:sp>
    </p:spTree>
    <p:extLst>
      <p:ext uri="{BB962C8B-B14F-4D97-AF65-F5344CB8AC3E}">
        <p14:creationId xmlns:p14="http://schemas.microsoft.com/office/powerpoint/2010/main" val="22588688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solidFill>
                  <a:srgbClr val="E3DED1">
                    <a:shade val="50000"/>
                  </a:srgbClr>
                </a:solidFill>
              </a:rPr>
              <a:pPr/>
              <a:t>12.11.2015</a:t>
            </a:fld>
            <a:endParaRPr lang="ru-RU">
              <a:solidFill>
                <a:srgbClr val="E3DED1">
                  <a:shade val="50000"/>
                </a:srgbClr>
              </a:solidFill>
            </a:endParaRPr>
          </a:p>
        </p:txBody>
      </p:sp>
      <p:sp>
        <p:nvSpPr>
          <p:cNvPr id="6" name="Нижний колонтитул 5"/>
          <p:cNvSpPr>
            <a:spLocks noGrp="1"/>
          </p:cNvSpPr>
          <p:nvPr>
            <p:ph type="ftr" sz="quarter" idx="11"/>
          </p:nvPr>
        </p:nvSpPr>
        <p:spPr/>
        <p:txBody>
          <a:bodyPr/>
          <a:lstStyle>
            <a:extLst/>
          </a:lstStyle>
          <a:p>
            <a:endParaRPr lang="ru-RU">
              <a:solidFill>
                <a:srgbClr val="E3DED1">
                  <a:shade val="50000"/>
                </a:srgbClr>
              </a:solidFill>
            </a:endParaRPr>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solidFill>
                  <a:srgbClr val="E3DED1">
                    <a:shade val="50000"/>
                  </a:srgbClr>
                </a:solidFill>
              </a:rPr>
              <a:pPr/>
              <a:t>‹#›</a:t>
            </a:fld>
            <a:endParaRPr lang="ru-RU">
              <a:solidFill>
                <a:srgbClr val="E3DED1">
                  <a:shade val="50000"/>
                </a:srgbClr>
              </a:solidFill>
            </a:endParaRPr>
          </a:p>
        </p:txBody>
      </p:sp>
    </p:spTree>
    <p:extLst>
      <p:ext uri="{BB962C8B-B14F-4D97-AF65-F5344CB8AC3E}">
        <p14:creationId xmlns:p14="http://schemas.microsoft.com/office/powerpoint/2010/main" val="39077242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nchor="b"/>
          <a:lstStyle>
            <a:lvl1pPr>
              <a:defRPr b="1"/>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solidFill>
                  <a:srgbClr val="E3DED1">
                    <a:shade val="50000"/>
                  </a:srgbClr>
                </a:solidFill>
              </a:rPr>
              <a:pPr/>
              <a:t>12.11.2015</a:t>
            </a:fld>
            <a:endParaRPr lang="ru-RU">
              <a:solidFill>
                <a:srgbClr val="E3DED1">
                  <a:shade val="50000"/>
                </a:srgbClr>
              </a:solidFill>
            </a:endParaRPr>
          </a:p>
        </p:txBody>
      </p:sp>
      <p:sp>
        <p:nvSpPr>
          <p:cNvPr id="8" name="Нижний колонтитул 7"/>
          <p:cNvSpPr>
            <a:spLocks noGrp="1"/>
          </p:cNvSpPr>
          <p:nvPr>
            <p:ph type="ftr" sz="quarter" idx="11"/>
          </p:nvPr>
        </p:nvSpPr>
        <p:spPr/>
        <p:txBody>
          <a:bodyPr/>
          <a:lstStyle>
            <a:extLst/>
          </a:lstStyle>
          <a:p>
            <a:endParaRPr lang="ru-RU">
              <a:solidFill>
                <a:srgbClr val="E3DED1">
                  <a:shade val="50000"/>
                </a:srgbClr>
              </a:solidFill>
            </a:endParaRPr>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solidFill>
                  <a:srgbClr val="E3DED1">
                    <a:shade val="50000"/>
                  </a:srgbClr>
                </a:solidFill>
              </a:rPr>
              <a:pPr/>
              <a:t>‹#›</a:t>
            </a:fld>
            <a:endParaRPr lang="ru-RU">
              <a:solidFill>
                <a:srgbClr val="E3DED1">
                  <a:shade val="50000"/>
                </a:srgbClr>
              </a:solidFill>
            </a:endParaRPr>
          </a:p>
        </p:txBody>
      </p:sp>
    </p:spTree>
    <p:extLst>
      <p:ext uri="{BB962C8B-B14F-4D97-AF65-F5344CB8AC3E}">
        <p14:creationId xmlns:p14="http://schemas.microsoft.com/office/powerpoint/2010/main" val="10316885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solidFill>
                  <a:srgbClr val="E3DED1">
                    <a:shade val="50000"/>
                  </a:srgbClr>
                </a:solidFill>
              </a:rPr>
              <a:pPr/>
              <a:t>12.11.2015</a:t>
            </a:fld>
            <a:endParaRPr lang="ru-RU">
              <a:solidFill>
                <a:srgbClr val="E3DED1">
                  <a:shade val="50000"/>
                </a:srgbClr>
              </a:solidFill>
            </a:endParaRPr>
          </a:p>
        </p:txBody>
      </p:sp>
      <p:sp>
        <p:nvSpPr>
          <p:cNvPr id="4" name="Нижний колонтитул 3"/>
          <p:cNvSpPr>
            <a:spLocks noGrp="1"/>
          </p:cNvSpPr>
          <p:nvPr>
            <p:ph type="ftr" sz="quarter" idx="11"/>
          </p:nvPr>
        </p:nvSpPr>
        <p:spPr/>
        <p:txBody>
          <a:bodyPr/>
          <a:lstStyle>
            <a:extLst/>
          </a:lstStyle>
          <a:p>
            <a:endParaRPr lang="ru-RU">
              <a:solidFill>
                <a:srgbClr val="E3DED1">
                  <a:shade val="50000"/>
                </a:srgbClr>
              </a:solidFill>
            </a:endParaRPr>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solidFill>
                  <a:srgbClr val="E3DED1">
                    <a:shade val="50000"/>
                  </a:srgbClr>
                </a:solidFill>
              </a:rPr>
              <a:pPr/>
              <a:t>‹#›</a:t>
            </a:fld>
            <a:endParaRPr lang="ru-RU">
              <a:solidFill>
                <a:srgbClr val="E3DED1">
                  <a:shade val="50000"/>
                </a:srgbClr>
              </a:solidFill>
            </a:endParaRPr>
          </a:p>
        </p:txBody>
      </p:sp>
    </p:spTree>
    <p:extLst>
      <p:ext uri="{BB962C8B-B14F-4D97-AF65-F5344CB8AC3E}">
        <p14:creationId xmlns:p14="http://schemas.microsoft.com/office/powerpoint/2010/main" val="2775260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Дата 1"/>
          <p:cNvSpPr>
            <a:spLocks noGrp="1"/>
          </p:cNvSpPr>
          <p:nvPr>
            <p:ph type="dt" sz="half" idx="10"/>
          </p:nvPr>
        </p:nvSpPr>
        <p:spPr/>
        <p:txBody>
          <a:bodyPr/>
          <a:lstStyle>
            <a:extLst/>
          </a:lstStyle>
          <a:p>
            <a:fld id="{5B106E36-FD25-4E2D-B0AA-010F637433A0}" type="datetimeFigureOut">
              <a:rPr lang="ru-RU" smtClean="0">
                <a:solidFill>
                  <a:srgbClr val="E3DED1">
                    <a:shade val="50000"/>
                  </a:srgbClr>
                </a:solidFill>
              </a:rPr>
              <a:pPr/>
              <a:t>12.11.2015</a:t>
            </a:fld>
            <a:endParaRPr lang="ru-RU">
              <a:solidFill>
                <a:srgbClr val="E3DED1">
                  <a:shade val="50000"/>
                </a:srgbClr>
              </a:solidFill>
            </a:endParaRPr>
          </a:p>
        </p:txBody>
      </p:sp>
      <p:sp>
        <p:nvSpPr>
          <p:cNvPr id="3" name="Нижний колонтитул 2"/>
          <p:cNvSpPr>
            <a:spLocks noGrp="1"/>
          </p:cNvSpPr>
          <p:nvPr>
            <p:ph type="ftr" sz="quarter" idx="11"/>
          </p:nvPr>
        </p:nvSpPr>
        <p:spPr/>
        <p:txBody>
          <a:bodyPr/>
          <a:lstStyle>
            <a:extLst/>
          </a:lstStyle>
          <a:p>
            <a:endParaRPr lang="ru-RU">
              <a:solidFill>
                <a:srgbClr val="E3DED1">
                  <a:shade val="50000"/>
                </a:srgbClr>
              </a:solidFill>
            </a:endParaRPr>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solidFill>
                  <a:srgbClr val="E3DED1">
                    <a:shade val="50000"/>
                  </a:srgbClr>
                </a:solidFill>
              </a:rPr>
              <a:pPr/>
              <a:t>‹#›</a:t>
            </a:fld>
            <a:endParaRPr lang="ru-RU">
              <a:solidFill>
                <a:srgbClr val="E3DED1">
                  <a:shade val="50000"/>
                </a:srgbClr>
              </a:solidFill>
            </a:endParaRPr>
          </a:p>
        </p:txBody>
      </p:sp>
    </p:spTree>
    <p:extLst>
      <p:ext uri="{BB962C8B-B14F-4D97-AF65-F5344CB8AC3E}">
        <p14:creationId xmlns:p14="http://schemas.microsoft.com/office/powerpoint/2010/main" val="7687086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solidFill>
                  <a:srgbClr val="E3DED1">
                    <a:shade val="50000"/>
                  </a:srgbClr>
                </a:solidFill>
              </a:rPr>
              <a:pPr/>
              <a:t>12.11.2015</a:t>
            </a:fld>
            <a:endParaRPr lang="ru-RU">
              <a:solidFill>
                <a:srgbClr val="E3DED1">
                  <a:shade val="50000"/>
                </a:srgbClr>
              </a:solidFill>
            </a:endParaRPr>
          </a:p>
        </p:txBody>
      </p:sp>
      <p:sp>
        <p:nvSpPr>
          <p:cNvPr id="6" name="Нижний колонтитул 5"/>
          <p:cNvSpPr>
            <a:spLocks noGrp="1"/>
          </p:cNvSpPr>
          <p:nvPr>
            <p:ph type="ftr" sz="quarter" idx="11"/>
          </p:nvPr>
        </p:nvSpPr>
        <p:spPr/>
        <p:txBody>
          <a:bodyPr/>
          <a:lstStyle>
            <a:extLst/>
          </a:lstStyle>
          <a:p>
            <a:endParaRPr lang="ru-RU">
              <a:solidFill>
                <a:srgbClr val="E3DED1">
                  <a:shade val="50000"/>
                </a:srgbClr>
              </a:solidFill>
            </a:endParaRPr>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solidFill>
                  <a:srgbClr val="E3DED1">
                    <a:shade val="50000"/>
                  </a:srgbClr>
                </a:solidFill>
              </a:rPr>
              <a:pPr/>
              <a:t>‹#›</a:t>
            </a:fld>
            <a:endParaRPr lang="ru-RU">
              <a:solidFill>
                <a:srgbClr val="E3DED1">
                  <a:shade val="50000"/>
                </a:srgbClr>
              </a:solidFill>
            </a:endParaRPr>
          </a:p>
        </p:txBody>
      </p:sp>
    </p:spTree>
    <p:extLst>
      <p:ext uri="{BB962C8B-B14F-4D97-AF65-F5344CB8AC3E}">
        <p14:creationId xmlns:p14="http://schemas.microsoft.com/office/powerpoint/2010/main" val="39659464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1" name="Прямоугольник с одним скругленным углом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solidFill>
                  <a:srgbClr val="E3DED1">
                    <a:shade val="50000"/>
                  </a:srgbClr>
                </a:solidFill>
              </a:rPr>
              <a:pPr/>
              <a:t>12.11.2015</a:t>
            </a:fld>
            <a:endParaRPr lang="ru-RU">
              <a:solidFill>
                <a:srgbClr val="E3DED1">
                  <a:shade val="50000"/>
                </a:srgbClr>
              </a:solidFill>
            </a:endParaRPr>
          </a:p>
        </p:txBody>
      </p:sp>
      <p:sp>
        <p:nvSpPr>
          <p:cNvPr id="6" name="Нижний колонтитул 5"/>
          <p:cNvSpPr>
            <a:spLocks noGrp="1"/>
          </p:cNvSpPr>
          <p:nvPr>
            <p:ph type="ftr" sz="quarter" idx="11"/>
          </p:nvPr>
        </p:nvSpPr>
        <p:spPr/>
        <p:txBody>
          <a:bodyPr/>
          <a:lstStyle>
            <a:extLst/>
          </a:lstStyle>
          <a:p>
            <a:endParaRPr lang="ru-RU">
              <a:solidFill>
                <a:srgbClr val="E3DED1">
                  <a:shade val="50000"/>
                </a:srgbClr>
              </a:solidFill>
            </a:endParaRPr>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solidFill>
                  <a:srgbClr val="E3DED1">
                    <a:shade val="50000"/>
                  </a:srgbClr>
                </a:solidFill>
              </a:rPr>
              <a:pPr/>
              <a:t>‹#›</a:t>
            </a:fld>
            <a:endParaRPr lang="ru-RU">
              <a:solidFill>
                <a:srgbClr val="E3DED1">
                  <a:shade val="50000"/>
                </a:srgbClr>
              </a:solidFill>
            </a:endParaRPr>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ru-RU" smtClean="0"/>
              <a:t>Вставка рисунка</a:t>
            </a:r>
            <a:endParaRPr kumimoji="0" lang="en-US"/>
          </a:p>
        </p:txBody>
      </p:sp>
    </p:spTree>
    <p:extLst>
      <p:ext uri="{BB962C8B-B14F-4D97-AF65-F5344CB8AC3E}">
        <p14:creationId xmlns:p14="http://schemas.microsoft.com/office/powerpoint/2010/main" val="33574123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3" name="Заголовок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ru-RU" smtClean="0"/>
              <a:t>Образец заголовка</a:t>
            </a:r>
            <a:endParaRPr kumimoji="0" lang="en-US"/>
          </a:p>
        </p:txBody>
      </p:sp>
      <p:sp>
        <p:nvSpPr>
          <p:cNvPr id="4" name="Текст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5" name="Дата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5B106E36-FD25-4E2D-B0AA-010F637433A0}" type="datetimeFigureOut">
              <a:rPr lang="ru-RU" smtClean="0">
                <a:solidFill>
                  <a:srgbClr val="E3DED1">
                    <a:shade val="50000"/>
                  </a:srgbClr>
                </a:solidFill>
              </a:rPr>
              <a:pPr/>
              <a:t>12.11.2015</a:t>
            </a:fld>
            <a:endParaRPr lang="ru-RU">
              <a:solidFill>
                <a:srgbClr val="E3DED1">
                  <a:shade val="50000"/>
                </a:srgbClr>
              </a:solidFill>
            </a:endParaRPr>
          </a:p>
        </p:txBody>
      </p:sp>
      <p:sp>
        <p:nvSpPr>
          <p:cNvPr id="18" name="Нижний колонтитул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ru-RU">
              <a:solidFill>
                <a:srgbClr val="E3DED1">
                  <a:shade val="50000"/>
                </a:srgbClr>
              </a:solidFill>
            </a:endParaRPr>
          </a:p>
        </p:txBody>
      </p:sp>
      <p:sp>
        <p:nvSpPr>
          <p:cNvPr id="5" name="Номер слайда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725C68B6-61C2-468F-89AB-4B9F7531AA68}" type="slidenum">
              <a:rPr lang="ru-RU" smtClean="0">
                <a:solidFill>
                  <a:srgbClr val="E3DED1">
                    <a:shade val="50000"/>
                  </a:srgbClr>
                </a:solidFill>
              </a:rPr>
              <a:pPr/>
              <a:t>‹#›</a:t>
            </a:fld>
            <a:endParaRPr lang="ru-RU">
              <a:solidFill>
                <a:srgbClr val="E3DED1">
                  <a:shade val="50000"/>
                </a:srgbClr>
              </a:solidFill>
            </a:endParaRPr>
          </a:p>
        </p:txBody>
      </p:sp>
    </p:spTree>
    <p:extLst>
      <p:ext uri="{BB962C8B-B14F-4D97-AF65-F5344CB8AC3E}">
        <p14:creationId xmlns:p14="http://schemas.microsoft.com/office/powerpoint/2010/main" val="12386506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30.png"/><Relationship Id="rId4" Type="http://schemas.openxmlformats.org/officeDocument/2006/relationships/image" Target="../media/image29.jpeg"/></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33.png"/><Relationship Id="rId4" Type="http://schemas.openxmlformats.org/officeDocument/2006/relationships/image" Target="../media/image32.jpeg"/></Relationships>
</file>

<file path=ppt/slides/_rels/slide1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42.png"/><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image" Target="../media/image45.png"/><Relationship Id="rId4" Type="http://schemas.openxmlformats.org/officeDocument/2006/relationships/image" Target="../media/image44.gif"/></Relationships>
</file>

<file path=ppt/slides/_rels/slide1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8.xml"/><Relationship Id="rId1" Type="http://schemas.openxmlformats.org/officeDocument/2006/relationships/slideLayout" Target="../slideLayouts/slideLayout6.xml"/><Relationship Id="rId5" Type="http://schemas.openxmlformats.org/officeDocument/2006/relationships/image" Target="../media/image51.jpeg"/><Relationship Id="rId4" Type="http://schemas.openxmlformats.org/officeDocument/2006/relationships/image" Target="../media/image50.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19.jpe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25.png"/><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idx="4294967295"/>
          </p:nvPr>
        </p:nvSpPr>
        <p:spPr>
          <a:xfrm>
            <a:off x="323528" y="332656"/>
            <a:ext cx="8352928" cy="5976664"/>
          </a:xfrm>
        </p:spPr>
        <p:txBody>
          <a:bodyPr>
            <a:noAutofit/>
          </a:bodyPr>
          <a:lstStyle/>
          <a:p>
            <a:pPr algn="ctr"/>
            <a:r>
              <a:rPr lang="ru-RU" sz="1200" dirty="0" smtClean="0"/>
              <a:t/>
            </a:r>
            <a:br>
              <a:rPr lang="ru-RU" sz="1200" dirty="0" smtClean="0"/>
            </a:br>
            <a:r>
              <a:rPr lang="ru-RU" sz="1200" dirty="0" smtClean="0"/>
              <a:t/>
            </a:r>
            <a:br>
              <a:rPr lang="ru-RU" sz="1200" dirty="0" smtClean="0"/>
            </a:br>
            <a:r>
              <a:rPr lang="ru-RU" sz="1200" dirty="0" smtClean="0"/>
              <a:t/>
            </a:r>
            <a:br>
              <a:rPr lang="ru-RU" sz="1200" dirty="0" smtClean="0"/>
            </a:br>
            <a:r>
              <a:rPr lang="ru-RU" sz="1200" dirty="0" smtClean="0"/>
              <a:t/>
            </a:r>
            <a:br>
              <a:rPr lang="ru-RU" sz="1200" dirty="0" smtClean="0"/>
            </a:br>
            <a:r>
              <a:rPr lang="ru-RU" sz="1200" dirty="0" smtClean="0"/>
              <a:t/>
            </a:r>
            <a:br>
              <a:rPr lang="ru-RU" sz="1200" dirty="0" smtClean="0"/>
            </a:br>
            <a:r>
              <a:rPr lang="ru-RU" sz="1200" dirty="0" smtClean="0"/>
              <a:t/>
            </a:r>
            <a:br>
              <a:rPr lang="ru-RU" sz="1200" dirty="0" smtClean="0"/>
            </a:br>
            <a:r>
              <a:rPr lang="ru-RU" sz="1200" dirty="0" smtClean="0"/>
              <a:t/>
            </a:r>
            <a:br>
              <a:rPr lang="ru-RU" sz="1200" dirty="0" smtClean="0"/>
            </a:br>
            <a:r>
              <a:rPr lang="ru-RU" sz="1200" dirty="0" smtClean="0"/>
              <a:t/>
            </a:r>
            <a:br>
              <a:rPr lang="ru-RU" sz="1200" dirty="0" smtClean="0"/>
            </a:br>
            <a:r>
              <a:rPr lang="ru-RU" sz="1200" dirty="0" smtClean="0"/>
              <a:t/>
            </a:r>
            <a:br>
              <a:rPr lang="ru-RU" sz="1200" dirty="0" smtClean="0"/>
            </a:br>
            <a:r>
              <a:rPr lang="ru-RU" sz="1200" dirty="0" smtClean="0"/>
              <a:t/>
            </a:r>
            <a:br>
              <a:rPr lang="ru-RU" sz="1200" dirty="0" smtClean="0"/>
            </a:br>
            <a:r>
              <a:rPr lang="ru-RU" sz="1200" dirty="0" smtClean="0"/>
              <a:t/>
            </a:r>
            <a:br>
              <a:rPr lang="ru-RU" sz="1200" dirty="0" smtClean="0"/>
            </a:br>
            <a:r>
              <a:rPr lang="ru-RU" sz="1200" dirty="0" smtClean="0"/>
              <a:t/>
            </a:r>
            <a:br>
              <a:rPr lang="ru-RU" sz="1200" dirty="0" smtClean="0"/>
            </a:br>
            <a:r>
              <a:rPr lang="ru-RU" sz="1200" dirty="0" smtClean="0"/>
              <a:t/>
            </a:r>
            <a:br>
              <a:rPr lang="ru-RU" sz="1200" dirty="0" smtClean="0"/>
            </a:br>
            <a:r>
              <a:rPr lang="ru-RU" sz="1200" dirty="0" smtClean="0"/>
              <a:t/>
            </a:r>
            <a:br>
              <a:rPr lang="ru-RU" sz="1200" dirty="0" smtClean="0"/>
            </a:br>
            <a:r>
              <a:rPr lang="ru-RU" sz="1200" dirty="0" smtClean="0"/>
              <a:t/>
            </a:r>
            <a:br>
              <a:rPr lang="ru-RU" sz="1200" dirty="0" smtClean="0"/>
            </a:br>
            <a:r>
              <a:rPr lang="ru-RU" sz="1200" dirty="0" smtClean="0"/>
              <a:t/>
            </a:r>
            <a:br>
              <a:rPr lang="ru-RU" sz="1200" dirty="0" smtClean="0"/>
            </a:br>
            <a:r>
              <a:rPr lang="ru-RU" sz="1200" dirty="0" smtClean="0"/>
              <a:t/>
            </a:r>
            <a:br>
              <a:rPr lang="ru-RU" sz="1200" dirty="0" smtClean="0"/>
            </a:br>
            <a:r>
              <a:rPr lang="ru-RU" sz="1600" dirty="0" smtClean="0"/>
              <a:t>Муниципальное бюджетное общеобразовательное учреждение </a:t>
            </a:r>
            <a:br>
              <a:rPr lang="ru-RU" sz="1600" dirty="0" smtClean="0"/>
            </a:br>
            <a:r>
              <a:rPr lang="ru-RU" sz="1600" dirty="0" smtClean="0"/>
              <a:t>«Средняя общеобразовательная школа № 198»</a:t>
            </a:r>
            <a:br>
              <a:rPr lang="ru-RU" sz="1600" dirty="0" smtClean="0"/>
            </a:br>
            <a:r>
              <a:rPr lang="ru-RU" sz="1600" dirty="0" smtClean="0"/>
              <a:t>ЗАТО </a:t>
            </a:r>
            <a:r>
              <a:rPr lang="ru-RU" sz="1600" dirty="0" err="1" smtClean="0"/>
              <a:t>Северск</a:t>
            </a:r>
            <a:r>
              <a:rPr lang="ru-RU" sz="1600" dirty="0" smtClean="0"/>
              <a:t> Томской области</a:t>
            </a:r>
            <a:br>
              <a:rPr lang="ru-RU" sz="1600" dirty="0" smtClean="0"/>
            </a:br>
            <a:r>
              <a:rPr lang="ru-RU" sz="1600" dirty="0" smtClean="0"/>
              <a:t>  </a:t>
            </a:r>
            <a:br>
              <a:rPr lang="ru-RU" sz="1600" dirty="0" smtClean="0"/>
            </a:br>
            <a:r>
              <a:rPr lang="ru-RU" sz="1800" dirty="0" smtClean="0"/>
              <a:t>Отчет по полевому практикуму по наукам о Земле-2015</a:t>
            </a:r>
            <a:r>
              <a:rPr lang="ru-RU" sz="2000" dirty="0" smtClean="0"/>
              <a:t/>
            </a:r>
            <a:br>
              <a:rPr lang="ru-RU" sz="2000" dirty="0" smtClean="0"/>
            </a:br>
            <a:r>
              <a:rPr lang="ru-RU" sz="2000" cap="all" dirty="0" smtClean="0"/>
              <a:t>«</a:t>
            </a:r>
            <a:r>
              <a:rPr lang="ru-RU" sz="2000" cap="all" dirty="0" err="1" smtClean="0"/>
              <a:t>ПОЗнай</a:t>
            </a:r>
            <a:r>
              <a:rPr lang="ru-RU" sz="2000" cap="all" dirty="0" smtClean="0"/>
              <a:t> и береги природу!»</a:t>
            </a:r>
            <a:r>
              <a:rPr lang="ru-RU" sz="1600" dirty="0" smtClean="0"/>
              <a:t/>
            </a:r>
            <a:br>
              <a:rPr lang="ru-RU" sz="1600" dirty="0" smtClean="0"/>
            </a:br>
            <a:r>
              <a:rPr lang="ru-RU" sz="1600" dirty="0" smtClean="0"/>
              <a:t/>
            </a:r>
            <a:br>
              <a:rPr lang="ru-RU" sz="1600" dirty="0" smtClean="0"/>
            </a:br>
            <a:r>
              <a:rPr lang="ru-RU" sz="1600" dirty="0" smtClean="0"/>
              <a:t>                           </a:t>
            </a:r>
            <a:r>
              <a:rPr lang="ru-RU" sz="1600" u="sng" dirty="0" smtClean="0"/>
              <a:t>Выполнили</a:t>
            </a:r>
            <a:r>
              <a:rPr lang="ru-RU" sz="1600" dirty="0" smtClean="0"/>
              <a:t>:</a:t>
            </a:r>
            <a:br>
              <a:rPr lang="ru-RU" sz="1600" dirty="0" smtClean="0"/>
            </a:br>
            <a:r>
              <a:rPr lang="ru-RU" sz="1600" dirty="0" smtClean="0"/>
              <a:t>                                            </a:t>
            </a:r>
            <a:r>
              <a:rPr lang="ru-RU" sz="1600" dirty="0" err="1" smtClean="0"/>
              <a:t>Пачин</a:t>
            </a:r>
            <a:r>
              <a:rPr lang="ru-RU" sz="1600" dirty="0" smtClean="0"/>
              <a:t> Сергей, 7 класс</a:t>
            </a:r>
            <a:br>
              <a:rPr lang="ru-RU" sz="1600" dirty="0" smtClean="0"/>
            </a:br>
            <a:r>
              <a:rPr lang="ru-RU" sz="1600" dirty="0" smtClean="0"/>
              <a:t>                                                 Калинин Никита, 8 класс</a:t>
            </a:r>
            <a:br>
              <a:rPr lang="ru-RU" sz="1600" dirty="0" smtClean="0"/>
            </a:br>
            <a:r>
              <a:rPr lang="ru-RU" sz="1600" dirty="0" smtClean="0"/>
              <a:t>                                                 Дмитриев Игорь, 9 класс</a:t>
            </a:r>
            <a:br>
              <a:rPr lang="ru-RU" sz="1600" dirty="0" smtClean="0"/>
            </a:br>
            <a:r>
              <a:rPr lang="ru-RU" sz="1600" dirty="0" smtClean="0"/>
              <a:t>                                              </a:t>
            </a:r>
            <a:r>
              <a:rPr lang="ru-RU" sz="1600" dirty="0" err="1" smtClean="0"/>
              <a:t>Цыбаев</a:t>
            </a:r>
            <a:r>
              <a:rPr lang="ru-RU" sz="1600" dirty="0" smtClean="0"/>
              <a:t> Илья, 10 класс</a:t>
            </a:r>
            <a:br>
              <a:rPr lang="ru-RU" sz="1600" dirty="0" smtClean="0"/>
            </a:br>
            <a:r>
              <a:rPr lang="ru-RU" sz="1600" dirty="0" smtClean="0"/>
              <a:t>                                                    </a:t>
            </a:r>
            <a:r>
              <a:rPr lang="ru-RU" sz="1600" dirty="0" err="1" smtClean="0"/>
              <a:t>Довыденко</a:t>
            </a:r>
            <a:r>
              <a:rPr lang="ru-RU" sz="1600" dirty="0" smtClean="0"/>
              <a:t> Анна, 11 класс</a:t>
            </a:r>
            <a:br>
              <a:rPr lang="ru-RU" sz="1600" dirty="0" smtClean="0"/>
            </a:br>
            <a:r>
              <a:rPr lang="ru-RU" sz="1600" dirty="0" smtClean="0"/>
              <a:t>                                </a:t>
            </a:r>
            <a:r>
              <a:rPr lang="ru-RU" sz="1600" u="sng" dirty="0" smtClean="0"/>
              <a:t>Руководитель</a:t>
            </a:r>
            <a:r>
              <a:rPr lang="ru-RU" sz="1600" dirty="0" smtClean="0"/>
              <a:t>:</a:t>
            </a:r>
            <a:br>
              <a:rPr lang="ru-RU" sz="1600" dirty="0" smtClean="0"/>
            </a:br>
            <a:r>
              <a:rPr lang="ru-RU" sz="1600" dirty="0" smtClean="0"/>
              <a:t>                                                       Долгова Ирина Николаевна, </a:t>
            </a:r>
            <a:br>
              <a:rPr lang="ru-RU" sz="1600" dirty="0" smtClean="0"/>
            </a:br>
            <a:r>
              <a:rPr lang="ru-RU" sz="1600" dirty="0" smtClean="0"/>
              <a:t>                                        учитель географии</a:t>
            </a:r>
            <a:br>
              <a:rPr lang="ru-RU" sz="1600" dirty="0" smtClean="0"/>
            </a:br>
            <a:r>
              <a:rPr lang="ru-RU" sz="1600" dirty="0" smtClean="0"/>
              <a:t> </a:t>
            </a:r>
            <a:br>
              <a:rPr lang="ru-RU" sz="1600" dirty="0" smtClean="0"/>
            </a:br>
            <a:r>
              <a:rPr lang="ru-RU" sz="1600" dirty="0" smtClean="0"/>
              <a:t> </a:t>
            </a:r>
            <a:br>
              <a:rPr lang="ru-RU" sz="1600" dirty="0" smtClean="0"/>
            </a:br>
            <a:r>
              <a:rPr lang="ru-RU" sz="1600" dirty="0" smtClean="0"/>
              <a:t> </a:t>
            </a:r>
            <a:br>
              <a:rPr lang="ru-RU" sz="1600" dirty="0" smtClean="0"/>
            </a:br>
            <a:r>
              <a:rPr lang="ru-RU" sz="1600" dirty="0" smtClean="0"/>
              <a:t/>
            </a:r>
            <a:br>
              <a:rPr lang="ru-RU" sz="1600" dirty="0" smtClean="0"/>
            </a:br>
            <a:r>
              <a:rPr lang="ru-RU" sz="1600" dirty="0" smtClean="0"/>
              <a:t> </a:t>
            </a:r>
            <a:br>
              <a:rPr lang="ru-RU" sz="1600" dirty="0" smtClean="0"/>
            </a:br>
            <a:r>
              <a:rPr lang="ru-RU" sz="1600" dirty="0" smtClean="0"/>
              <a:t> </a:t>
            </a:r>
            <a:br>
              <a:rPr lang="ru-RU" sz="1600" dirty="0" smtClean="0"/>
            </a:br>
            <a:r>
              <a:rPr lang="ru-RU" sz="1600" dirty="0" smtClean="0"/>
              <a:t>Томск 2015 г.</a:t>
            </a:r>
            <a:r>
              <a:rPr lang="ru-RU" sz="1200" dirty="0" smtClean="0"/>
              <a:t/>
            </a:r>
            <a:br>
              <a:rPr lang="ru-RU" sz="1200" dirty="0" smtClean="0"/>
            </a:br>
            <a:endParaRPr lang="ru-RU" sz="1200" dirty="0"/>
          </a:p>
        </p:txBody>
      </p:sp>
      <p:pic>
        <p:nvPicPr>
          <p:cNvPr id="1026" name="Picture 2"/>
          <p:cNvPicPr>
            <a:picLocks noChangeAspect="1" noChangeArrowheads="1"/>
          </p:cNvPicPr>
          <p:nvPr/>
        </p:nvPicPr>
        <p:blipFill>
          <a:blip r:embed="rId2" cstate="print"/>
          <a:srcRect/>
          <a:stretch>
            <a:fillRect/>
          </a:stretch>
        </p:blipFill>
        <p:spPr bwMode="auto">
          <a:xfrm>
            <a:off x="899592" y="2060848"/>
            <a:ext cx="3240360" cy="3240360"/>
          </a:xfrm>
          <a:prstGeom prst="rect">
            <a:avLst/>
          </a:prstGeom>
          <a:noFill/>
          <a:ln w="9525">
            <a:noFill/>
            <a:miter lim="800000"/>
            <a:headEnd/>
            <a:tailEnd/>
          </a:ln>
        </p:spPr>
      </p:pic>
      <p:pic>
        <p:nvPicPr>
          <p:cNvPr id="5" name="Picture 10"/>
          <p:cNvPicPr>
            <a:picLocks noChangeAspect="1" noChangeArrowheads="1"/>
          </p:cNvPicPr>
          <p:nvPr/>
        </p:nvPicPr>
        <p:blipFill>
          <a:blip r:embed="rId3" cstate="print"/>
          <a:srcRect/>
          <a:stretch>
            <a:fillRect/>
          </a:stretch>
        </p:blipFill>
        <p:spPr bwMode="auto">
          <a:xfrm>
            <a:off x="5652120" y="4509120"/>
            <a:ext cx="2520280" cy="1890210"/>
          </a:xfrm>
          <a:prstGeom prst="rect">
            <a:avLst/>
          </a:prstGeom>
          <a:noFill/>
          <a:ln w="9525">
            <a:noFill/>
            <a:miter lim="800000"/>
            <a:headEnd/>
            <a:tailEnd/>
          </a:ln>
        </p:spPr>
      </p:pic>
    </p:spTree>
    <p:extLst>
      <p:ext uri="{BB962C8B-B14F-4D97-AF65-F5344CB8AC3E}">
        <p14:creationId xmlns:p14="http://schemas.microsoft.com/office/powerpoint/2010/main" val="12188022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1640" y="476672"/>
            <a:ext cx="7355160" cy="720080"/>
          </a:xfrm>
        </p:spPr>
        <p:txBody>
          <a:bodyPr>
            <a:normAutofit/>
          </a:bodyPr>
          <a:lstStyle/>
          <a:p>
            <a:pPr algn="ctr"/>
            <a:r>
              <a:rPr lang="ru-RU" sz="1600" b="1" u="sng" dirty="0" smtClean="0"/>
              <a:t>6 станция – «Ботаническая»</a:t>
            </a:r>
            <a:r>
              <a:rPr lang="ru-RU" sz="1600" dirty="0" smtClean="0"/>
              <a:t/>
            </a:r>
            <a:br>
              <a:rPr lang="ru-RU" sz="1600" dirty="0" smtClean="0"/>
            </a:br>
            <a:endParaRPr lang="ru-RU" sz="1600" dirty="0"/>
          </a:p>
        </p:txBody>
      </p:sp>
      <p:pic>
        <p:nvPicPr>
          <p:cNvPr id="3" name="Рисунок 2" descr="C:\Users\CAB324\Desktop\Новая папка\100_9270.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1124744"/>
            <a:ext cx="5328592" cy="3960440"/>
          </a:xfrm>
          <a:prstGeom prst="rect">
            <a:avLst/>
          </a:prstGeom>
          <a:noFill/>
          <a:ln>
            <a:noFill/>
          </a:ln>
        </p:spPr>
      </p:pic>
      <p:pic>
        <p:nvPicPr>
          <p:cNvPr id="7" name="Picture 5"/>
          <p:cNvPicPr>
            <a:picLocks noChangeAspect="1" noChangeArrowheads="1"/>
          </p:cNvPicPr>
          <p:nvPr/>
        </p:nvPicPr>
        <p:blipFill>
          <a:blip r:embed="rId4" cstate="print"/>
          <a:srcRect/>
          <a:stretch>
            <a:fillRect/>
          </a:stretch>
        </p:blipFill>
        <p:spPr bwMode="auto">
          <a:xfrm>
            <a:off x="6084168" y="1628800"/>
            <a:ext cx="2376264" cy="2492583"/>
          </a:xfrm>
          <a:prstGeom prst="rect">
            <a:avLst/>
          </a:prstGeom>
          <a:noFill/>
          <a:ln w="9525">
            <a:noFill/>
            <a:miter lim="800000"/>
            <a:headEnd/>
            <a:tailEnd/>
          </a:ln>
        </p:spPr>
      </p:pic>
    </p:spTree>
    <p:extLst>
      <p:ext uri="{BB962C8B-B14F-4D97-AF65-F5344CB8AC3E}">
        <p14:creationId xmlns:p14="http://schemas.microsoft.com/office/powerpoint/2010/main" val="12602008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620688"/>
            <a:ext cx="8352928" cy="504056"/>
          </a:xfrm>
        </p:spPr>
        <p:txBody>
          <a:bodyPr>
            <a:noAutofit/>
          </a:bodyPr>
          <a:lstStyle/>
          <a:p>
            <a:pPr algn="ctr"/>
            <a:r>
              <a:rPr lang="ru-RU" sz="1600" b="1" u="sng" dirty="0" smtClean="0"/>
              <a:t>7 станция -  «Почвоведческая»</a:t>
            </a:r>
            <a:r>
              <a:rPr lang="ru-RU" sz="1600" dirty="0" smtClean="0"/>
              <a:t/>
            </a:r>
            <a:br>
              <a:rPr lang="ru-RU" sz="1600" dirty="0" smtClean="0"/>
            </a:br>
            <a:endParaRPr lang="ru-RU" sz="1600" dirty="0"/>
          </a:p>
        </p:txBody>
      </p:sp>
      <p:pic>
        <p:nvPicPr>
          <p:cNvPr id="3" name="Рисунок 2" descr="C:\Users\CAB324\Desktop\Новая папка\100_9300.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1052736"/>
            <a:ext cx="2880320" cy="3960440"/>
          </a:xfrm>
          <a:prstGeom prst="rect">
            <a:avLst/>
          </a:prstGeom>
          <a:noFill/>
          <a:ln>
            <a:noFill/>
          </a:ln>
        </p:spPr>
      </p:pic>
      <p:pic>
        <p:nvPicPr>
          <p:cNvPr id="4" name="Рисунок 3" descr="C:\Users\CAB324\Desktop\Новая папка\100_9302.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52120" y="1124744"/>
            <a:ext cx="2818159" cy="3888432"/>
          </a:xfrm>
          <a:prstGeom prst="rect">
            <a:avLst/>
          </a:prstGeom>
          <a:noFill/>
          <a:ln>
            <a:noFill/>
          </a:ln>
        </p:spPr>
      </p:pic>
      <p:pic>
        <p:nvPicPr>
          <p:cNvPr id="5" name="Picture 5"/>
          <p:cNvPicPr>
            <a:picLocks noChangeAspect="1" noChangeArrowheads="1"/>
          </p:cNvPicPr>
          <p:nvPr/>
        </p:nvPicPr>
        <p:blipFill>
          <a:blip r:embed="rId5" cstate="print"/>
          <a:srcRect/>
          <a:stretch>
            <a:fillRect/>
          </a:stretch>
        </p:blipFill>
        <p:spPr bwMode="auto">
          <a:xfrm>
            <a:off x="3203848" y="3429000"/>
            <a:ext cx="3045546" cy="2232248"/>
          </a:xfrm>
          <a:prstGeom prst="rect">
            <a:avLst/>
          </a:prstGeom>
          <a:noFill/>
          <a:ln w="9525">
            <a:noFill/>
            <a:miter lim="800000"/>
            <a:headEnd/>
            <a:tailEnd/>
          </a:ln>
        </p:spPr>
      </p:pic>
    </p:spTree>
    <p:extLst>
      <p:ext uri="{BB962C8B-B14F-4D97-AF65-F5344CB8AC3E}">
        <p14:creationId xmlns:p14="http://schemas.microsoft.com/office/powerpoint/2010/main" val="40927571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0120" y="620688"/>
            <a:ext cx="7500312" cy="504056"/>
          </a:xfrm>
        </p:spPr>
        <p:txBody>
          <a:bodyPr>
            <a:normAutofit fontScale="90000"/>
          </a:bodyPr>
          <a:lstStyle/>
          <a:p>
            <a:pPr algn="ctr"/>
            <a:r>
              <a:rPr lang="ru-RU" sz="1800" b="1" u="sng" dirty="0" smtClean="0"/>
              <a:t>8 станция – «Охраняемые территории Томской области».</a:t>
            </a:r>
            <a:r>
              <a:rPr lang="ru-RU" sz="1400" dirty="0" smtClean="0"/>
              <a:t/>
            </a:r>
            <a:br>
              <a:rPr lang="ru-RU" sz="1400" dirty="0" smtClean="0"/>
            </a:br>
            <a:endParaRPr lang="ru-RU" sz="1400" dirty="0"/>
          </a:p>
        </p:txBody>
      </p:sp>
      <p:pic>
        <p:nvPicPr>
          <p:cNvPr id="3" name="Рисунок 2" descr="C:\Users\CAB324\Desktop\Новая папка\100_9242.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1196752"/>
            <a:ext cx="3744416" cy="2736304"/>
          </a:xfrm>
          <a:prstGeom prst="rect">
            <a:avLst/>
          </a:prstGeom>
          <a:noFill/>
          <a:ln>
            <a:noFill/>
          </a:ln>
        </p:spPr>
      </p:pic>
      <p:pic>
        <p:nvPicPr>
          <p:cNvPr id="4" name="Рисунок 3" descr="C:\Users\CAB324\Desktop\Новая папка\100_9249.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6016" y="1196752"/>
            <a:ext cx="3837998" cy="2736304"/>
          </a:xfrm>
          <a:prstGeom prst="rect">
            <a:avLst/>
          </a:prstGeom>
          <a:noFill/>
          <a:ln>
            <a:noFill/>
          </a:ln>
        </p:spPr>
      </p:pic>
      <p:pic>
        <p:nvPicPr>
          <p:cNvPr id="7" name="Picture 2"/>
          <p:cNvPicPr>
            <a:picLocks noChangeAspect="1" noChangeArrowheads="1"/>
          </p:cNvPicPr>
          <p:nvPr/>
        </p:nvPicPr>
        <p:blipFill>
          <a:blip r:embed="rId5" cstate="print"/>
          <a:srcRect l="19925" t="21047" r="13366" b="17564"/>
          <a:stretch>
            <a:fillRect/>
          </a:stretch>
        </p:blipFill>
        <p:spPr bwMode="auto">
          <a:xfrm>
            <a:off x="3419872" y="4077072"/>
            <a:ext cx="2376265" cy="1800200"/>
          </a:xfrm>
          <a:prstGeom prst="rect">
            <a:avLst/>
          </a:prstGeom>
          <a:noFill/>
          <a:ln w="9525">
            <a:noFill/>
            <a:miter lim="800000"/>
            <a:headEnd/>
            <a:tailEnd/>
          </a:ln>
        </p:spPr>
      </p:pic>
    </p:spTree>
    <p:extLst>
      <p:ext uri="{BB962C8B-B14F-4D97-AF65-F5344CB8AC3E}">
        <p14:creationId xmlns:p14="http://schemas.microsoft.com/office/powerpoint/2010/main" val="42863533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548680"/>
            <a:ext cx="8183880" cy="576064"/>
          </a:xfrm>
        </p:spPr>
        <p:txBody>
          <a:bodyPr>
            <a:noAutofit/>
          </a:bodyPr>
          <a:lstStyle/>
          <a:p>
            <a:pPr algn="ctr"/>
            <a:r>
              <a:rPr lang="ru-RU" sz="1600" b="1" u="sng" dirty="0" smtClean="0"/>
              <a:t>9 станция -  «Медицинская»</a:t>
            </a:r>
            <a:r>
              <a:rPr lang="ru-RU" sz="1600" dirty="0" smtClean="0"/>
              <a:t/>
            </a:r>
            <a:br>
              <a:rPr lang="ru-RU" sz="1600" dirty="0" smtClean="0"/>
            </a:br>
            <a:endParaRPr lang="ru-RU" sz="1600" dirty="0"/>
          </a:p>
        </p:txBody>
      </p:sp>
      <p:pic>
        <p:nvPicPr>
          <p:cNvPr id="3" name="Рисунок 2" descr="C:\Users\CAB324\Desktop\Новая папка\100_9297.JPG"/>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3959932" y="1664804"/>
            <a:ext cx="4464496" cy="3528392"/>
          </a:xfrm>
          <a:prstGeom prst="rect">
            <a:avLst/>
          </a:prstGeom>
          <a:noFill/>
          <a:ln>
            <a:noFill/>
          </a:ln>
        </p:spPr>
      </p:pic>
      <p:pic>
        <p:nvPicPr>
          <p:cNvPr id="7" name="Picture 5"/>
          <p:cNvPicPr>
            <a:picLocks noChangeAspect="1" noChangeArrowheads="1"/>
          </p:cNvPicPr>
          <p:nvPr/>
        </p:nvPicPr>
        <p:blipFill>
          <a:blip r:embed="rId4" cstate="print"/>
          <a:srcRect r="50988"/>
          <a:stretch>
            <a:fillRect/>
          </a:stretch>
        </p:blipFill>
        <p:spPr bwMode="auto">
          <a:xfrm>
            <a:off x="611560" y="620688"/>
            <a:ext cx="1512168" cy="2498189"/>
          </a:xfrm>
          <a:prstGeom prst="rect">
            <a:avLst/>
          </a:prstGeom>
          <a:noFill/>
          <a:ln w="9525">
            <a:noFill/>
            <a:miter lim="800000"/>
            <a:headEnd/>
            <a:tailEnd/>
          </a:ln>
        </p:spPr>
      </p:pic>
      <p:pic>
        <p:nvPicPr>
          <p:cNvPr id="8" name="Picture 9"/>
          <p:cNvPicPr>
            <a:picLocks noChangeAspect="1" noChangeArrowheads="1"/>
          </p:cNvPicPr>
          <p:nvPr/>
        </p:nvPicPr>
        <p:blipFill>
          <a:blip r:embed="rId5" cstate="print"/>
          <a:srcRect r="48352"/>
          <a:stretch>
            <a:fillRect/>
          </a:stretch>
        </p:blipFill>
        <p:spPr bwMode="auto">
          <a:xfrm>
            <a:off x="2339752" y="1916832"/>
            <a:ext cx="1584176" cy="2483542"/>
          </a:xfrm>
          <a:prstGeom prst="rect">
            <a:avLst/>
          </a:prstGeom>
          <a:noFill/>
          <a:ln w="9525">
            <a:noFill/>
            <a:miter lim="800000"/>
            <a:headEnd/>
            <a:tailEnd/>
          </a:ln>
        </p:spPr>
      </p:pic>
      <p:pic>
        <p:nvPicPr>
          <p:cNvPr id="9" name="Picture 6"/>
          <p:cNvPicPr>
            <a:picLocks noChangeAspect="1" noChangeArrowheads="1"/>
          </p:cNvPicPr>
          <p:nvPr/>
        </p:nvPicPr>
        <p:blipFill>
          <a:blip r:embed="rId6" cstate="print"/>
          <a:srcRect r="48011"/>
          <a:stretch>
            <a:fillRect/>
          </a:stretch>
        </p:blipFill>
        <p:spPr bwMode="auto">
          <a:xfrm>
            <a:off x="611560" y="3284984"/>
            <a:ext cx="1584176" cy="2467284"/>
          </a:xfrm>
          <a:prstGeom prst="rect">
            <a:avLst/>
          </a:prstGeom>
          <a:noFill/>
          <a:ln w="9525">
            <a:noFill/>
            <a:miter lim="800000"/>
            <a:headEnd/>
            <a:tailEnd/>
          </a:ln>
        </p:spPr>
      </p:pic>
    </p:spTree>
    <p:extLst>
      <p:ext uri="{BB962C8B-B14F-4D97-AF65-F5344CB8AC3E}">
        <p14:creationId xmlns:p14="http://schemas.microsoft.com/office/powerpoint/2010/main" val="1994832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692696"/>
            <a:ext cx="8183880" cy="504056"/>
          </a:xfrm>
        </p:spPr>
        <p:txBody>
          <a:bodyPr>
            <a:noAutofit/>
          </a:bodyPr>
          <a:lstStyle/>
          <a:p>
            <a:pPr algn="ctr"/>
            <a:r>
              <a:rPr lang="ru-RU" sz="1600" b="1" u="sng" dirty="0" smtClean="0"/>
              <a:t>10 станция -  «Спортивная»</a:t>
            </a:r>
            <a:r>
              <a:rPr lang="ru-RU" sz="1600" dirty="0" smtClean="0"/>
              <a:t/>
            </a:r>
            <a:br>
              <a:rPr lang="ru-RU" sz="1600" dirty="0" smtClean="0"/>
            </a:br>
            <a:endParaRPr lang="ru-RU" sz="1600" dirty="0"/>
          </a:p>
        </p:txBody>
      </p:sp>
      <p:pic>
        <p:nvPicPr>
          <p:cNvPr id="3" name="Рисунок 2" descr="C:\Users\CAB324\Desktop\Новая папка\100_927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683568" y="1844824"/>
            <a:ext cx="4248472" cy="3240360"/>
          </a:xfrm>
          <a:prstGeom prst="rect">
            <a:avLst/>
          </a:prstGeom>
          <a:noFill/>
          <a:ln>
            <a:noFill/>
          </a:ln>
        </p:spPr>
      </p:pic>
      <p:pic>
        <p:nvPicPr>
          <p:cNvPr id="4" name="Picture 6"/>
          <p:cNvPicPr>
            <a:picLocks noChangeAspect="1" noChangeArrowheads="1"/>
          </p:cNvPicPr>
          <p:nvPr/>
        </p:nvPicPr>
        <p:blipFill>
          <a:blip r:embed="rId4" cstate="print"/>
          <a:srcRect/>
          <a:stretch>
            <a:fillRect/>
          </a:stretch>
        </p:blipFill>
        <p:spPr bwMode="auto">
          <a:xfrm>
            <a:off x="5292080" y="1772816"/>
            <a:ext cx="2824163" cy="2824163"/>
          </a:xfrm>
          <a:prstGeom prst="rect">
            <a:avLst/>
          </a:prstGeom>
          <a:noFill/>
          <a:ln w="9525">
            <a:noFill/>
            <a:miter lim="800000"/>
            <a:headEnd/>
            <a:tailEnd/>
          </a:ln>
        </p:spPr>
      </p:pic>
    </p:spTree>
    <p:extLst>
      <p:ext uri="{BB962C8B-B14F-4D97-AF65-F5344CB8AC3E}">
        <p14:creationId xmlns:p14="http://schemas.microsoft.com/office/powerpoint/2010/main" val="6689493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404664"/>
            <a:ext cx="7787208" cy="720080"/>
          </a:xfrm>
        </p:spPr>
        <p:txBody>
          <a:bodyPr>
            <a:normAutofit/>
          </a:bodyPr>
          <a:lstStyle/>
          <a:p>
            <a:pPr algn="ctr"/>
            <a:r>
              <a:rPr lang="ru-RU" sz="1600" b="1" u="sng" dirty="0" smtClean="0"/>
              <a:t>11 станция – «</a:t>
            </a:r>
            <a:r>
              <a:rPr lang="ru-RU" sz="1600" b="1" u="sng" dirty="0" err="1" smtClean="0"/>
              <a:t>Бардовская</a:t>
            </a:r>
            <a:r>
              <a:rPr lang="ru-RU" sz="1600" b="1" u="sng" dirty="0" smtClean="0"/>
              <a:t>»</a:t>
            </a:r>
            <a:r>
              <a:rPr lang="ru-RU" sz="1600" dirty="0" smtClean="0"/>
              <a:t/>
            </a:r>
            <a:br>
              <a:rPr lang="ru-RU" sz="1600" dirty="0" smtClean="0"/>
            </a:br>
            <a:endParaRPr lang="ru-RU" sz="1600" dirty="0"/>
          </a:p>
        </p:txBody>
      </p:sp>
      <p:pic>
        <p:nvPicPr>
          <p:cNvPr id="3" name="Рисунок 2" descr="C:\Users\CAB324\Desktop\Новая папка\100_9259.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9752" y="1196752"/>
            <a:ext cx="4392488" cy="3096344"/>
          </a:xfrm>
          <a:prstGeom prst="rect">
            <a:avLst/>
          </a:prstGeom>
          <a:noFill/>
          <a:ln>
            <a:noFill/>
          </a:ln>
        </p:spPr>
      </p:pic>
      <p:pic>
        <p:nvPicPr>
          <p:cNvPr id="4" name="Picture 4"/>
          <p:cNvPicPr>
            <a:picLocks noChangeAspect="1" noChangeArrowheads="1"/>
          </p:cNvPicPr>
          <p:nvPr/>
        </p:nvPicPr>
        <p:blipFill>
          <a:blip r:embed="rId4" cstate="print"/>
          <a:srcRect/>
          <a:stretch>
            <a:fillRect/>
          </a:stretch>
        </p:blipFill>
        <p:spPr bwMode="auto">
          <a:xfrm>
            <a:off x="755576" y="4653136"/>
            <a:ext cx="2843550" cy="1152128"/>
          </a:xfrm>
          <a:prstGeom prst="rect">
            <a:avLst/>
          </a:prstGeom>
          <a:noFill/>
          <a:ln w="9525">
            <a:noFill/>
            <a:miter lim="800000"/>
            <a:headEnd/>
            <a:tailEnd/>
          </a:ln>
        </p:spPr>
      </p:pic>
      <p:pic>
        <p:nvPicPr>
          <p:cNvPr id="5" name="Picture 3"/>
          <p:cNvPicPr>
            <a:picLocks noChangeAspect="1" noChangeArrowheads="1"/>
          </p:cNvPicPr>
          <p:nvPr/>
        </p:nvPicPr>
        <p:blipFill>
          <a:blip r:embed="rId5" cstate="print"/>
          <a:srcRect/>
          <a:stretch>
            <a:fillRect/>
          </a:stretch>
        </p:blipFill>
        <p:spPr bwMode="auto">
          <a:xfrm>
            <a:off x="6876256" y="4149080"/>
            <a:ext cx="1496738" cy="1728192"/>
          </a:xfrm>
          <a:prstGeom prst="rect">
            <a:avLst/>
          </a:prstGeom>
          <a:noFill/>
          <a:ln w="9525">
            <a:noFill/>
            <a:miter lim="800000"/>
            <a:headEnd/>
            <a:tailEnd/>
          </a:ln>
        </p:spPr>
      </p:pic>
    </p:spTree>
    <p:extLst>
      <p:ext uri="{BB962C8B-B14F-4D97-AF65-F5344CB8AC3E}">
        <p14:creationId xmlns:p14="http://schemas.microsoft.com/office/powerpoint/2010/main" val="7408048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0120" y="548680"/>
            <a:ext cx="8183880" cy="648072"/>
          </a:xfrm>
        </p:spPr>
        <p:txBody>
          <a:bodyPr>
            <a:noAutofit/>
          </a:bodyPr>
          <a:lstStyle/>
          <a:p>
            <a:pPr algn="ctr"/>
            <a:r>
              <a:rPr lang="ru-RU" sz="1600" b="1" u="sng" dirty="0" smtClean="0"/>
              <a:t>12 станция – «Туристическая»</a:t>
            </a:r>
            <a:r>
              <a:rPr lang="ru-RU" sz="1600" dirty="0" smtClean="0"/>
              <a:t/>
            </a:r>
            <a:br>
              <a:rPr lang="ru-RU" sz="1600" dirty="0" smtClean="0"/>
            </a:br>
            <a:endParaRPr lang="ru-RU" sz="1600" dirty="0"/>
          </a:p>
        </p:txBody>
      </p:sp>
      <p:pic>
        <p:nvPicPr>
          <p:cNvPr id="3" name="Рисунок 2" descr="C:\Users\CAB324\Desktop\Новая папка\100_925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9752" y="1268760"/>
            <a:ext cx="4032448" cy="3600400"/>
          </a:xfrm>
          <a:prstGeom prst="rect">
            <a:avLst/>
          </a:prstGeom>
          <a:noFill/>
          <a:ln>
            <a:noFill/>
          </a:ln>
        </p:spPr>
      </p:pic>
      <p:pic>
        <p:nvPicPr>
          <p:cNvPr id="22530" name="Picture 2" descr="http://cliparts.co/cliparts/rcL/gap/rcLgapb7i.gif"/>
          <p:cNvPicPr>
            <a:picLocks noChangeAspect="1" noChangeArrowheads="1"/>
          </p:cNvPicPr>
          <p:nvPr/>
        </p:nvPicPr>
        <p:blipFill>
          <a:blip r:embed="rId4" cstate="print"/>
          <a:srcRect/>
          <a:stretch>
            <a:fillRect/>
          </a:stretch>
        </p:blipFill>
        <p:spPr bwMode="auto">
          <a:xfrm>
            <a:off x="611560" y="692696"/>
            <a:ext cx="1584176" cy="1656684"/>
          </a:xfrm>
          <a:prstGeom prst="rect">
            <a:avLst/>
          </a:prstGeom>
          <a:noFill/>
        </p:spPr>
      </p:pic>
      <p:pic>
        <p:nvPicPr>
          <p:cNvPr id="6" name="Picture 4"/>
          <p:cNvPicPr>
            <a:picLocks noChangeAspect="1" noChangeArrowheads="1"/>
          </p:cNvPicPr>
          <p:nvPr/>
        </p:nvPicPr>
        <p:blipFill>
          <a:blip r:embed="rId5" cstate="print"/>
          <a:srcRect/>
          <a:stretch>
            <a:fillRect/>
          </a:stretch>
        </p:blipFill>
        <p:spPr bwMode="auto">
          <a:xfrm>
            <a:off x="6588224" y="3861048"/>
            <a:ext cx="1944216" cy="1777532"/>
          </a:xfrm>
          <a:prstGeom prst="rect">
            <a:avLst/>
          </a:prstGeom>
          <a:noFill/>
          <a:ln w="9525">
            <a:noFill/>
            <a:miter lim="800000"/>
            <a:headEnd/>
            <a:tailEnd/>
          </a:ln>
        </p:spPr>
      </p:pic>
    </p:spTree>
    <p:extLst>
      <p:ext uri="{BB962C8B-B14F-4D97-AF65-F5344CB8AC3E}">
        <p14:creationId xmlns:p14="http://schemas.microsoft.com/office/powerpoint/2010/main" val="22088456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620688"/>
            <a:ext cx="8183880" cy="432048"/>
          </a:xfrm>
        </p:spPr>
        <p:txBody>
          <a:bodyPr>
            <a:normAutofit/>
          </a:bodyPr>
          <a:lstStyle/>
          <a:p>
            <a:pPr algn="ctr"/>
            <a:r>
              <a:rPr lang="ru-RU" sz="1600" dirty="0" smtClean="0"/>
              <a:t>ВОЙНА – ВОЙНОЙ, ОБЕД- ПО РАСПИСАНИЮ!»</a:t>
            </a:r>
            <a:endParaRPr lang="ru-RU" sz="1600" dirty="0"/>
          </a:p>
        </p:txBody>
      </p:sp>
      <p:pic>
        <p:nvPicPr>
          <p:cNvPr id="3" name="Рисунок 2" descr="C:\Users\CAB324\Desktop\Новая папка\100_9317.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9592" y="1340768"/>
            <a:ext cx="5040560" cy="3600400"/>
          </a:xfrm>
          <a:prstGeom prst="rect">
            <a:avLst/>
          </a:prstGeom>
          <a:noFill/>
          <a:ln>
            <a:noFill/>
          </a:ln>
        </p:spPr>
      </p:pic>
      <p:pic>
        <p:nvPicPr>
          <p:cNvPr id="4" name="Picture 3"/>
          <p:cNvPicPr>
            <a:picLocks noChangeAspect="1" noChangeArrowheads="1"/>
          </p:cNvPicPr>
          <p:nvPr/>
        </p:nvPicPr>
        <p:blipFill>
          <a:blip r:embed="rId4" cstate="print"/>
          <a:srcRect/>
          <a:stretch>
            <a:fillRect/>
          </a:stretch>
        </p:blipFill>
        <p:spPr bwMode="auto">
          <a:xfrm>
            <a:off x="6228184" y="2204864"/>
            <a:ext cx="2033613" cy="1730528"/>
          </a:xfrm>
          <a:prstGeom prst="rect">
            <a:avLst/>
          </a:prstGeom>
          <a:noFill/>
          <a:ln w="9525">
            <a:noFill/>
            <a:miter lim="800000"/>
            <a:headEnd/>
            <a:tailEnd/>
          </a:ln>
        </p:spPr>
      </p:pic>
    </p:spTree>
    <p:extLst>
      <p:ext uri="{BB962C8B-B14F-4D97-AF65-F5344CB8AC3E}">
        <p14:creationId xmlns:p14="http://schemas.microsoft.com/office/powerpoint/2010/main" val="2947440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764704"/>
            <a:ext cx="7751832" cy="360040"/>
          </a:xfrm>
        </p:spPr>
        <p:txBody>
          <a:bodyPr>
            <a:normAutofit/>
          </a:bodyPr>
          <a:lstStyle/>
          <a:p>
            <a:pPr algn="ctr"/>
            <a:r>
              <a:rPr lang="ru-RU" sz="1600" dirty="0" smtClean="0"/>
              <a:t>ЛЕСНЫЕ ГОСТИ</a:t>
            </a:r>
            <a:endParaRPr lang="ru-RU" sz="1600" dirty="0"/>
          </a:p>
        </p:txBody>
      </p:sp>
      <p:pic>
        <p:nvPicPr>
          <p:cNvPr id="3" name="Рисунок 2" descr="C:\Users\CAB324\Desktop\Новая папка\100_9319.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3608" y="1196752"/>
            <a:ext cx="7344816" cy="4536504"/>
          </a:xfrm>
          <a:prstGeom prst="rect">
            <a:avLst/>
          </a:prstGeom>
          <a:noFill/>
          <a:ln>
            <a:noFill/>
          </a:ln>
        </p:spPr>
      </p:pic>
    </p:spTree>
    <p:extLst>
      <p:ext uri="{BB962C8B-B14F-4D97-AF65-F5344CB8AC3E}">
        <p14:creationId xmlns:p14="http://schemas.microsoft.com/office/powerpoint/2010/main" val="13187046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620688"/>
            <a:ext cx="8183880" cy="288032"/>
          </a:xfrm>
        </p:spPr>
        <p:txBody>
          <a:bodyPr>
            <a:noAutofit/>
          </a:bodyPr>
          <a:lstStyle/>
          <a:p>
            <a:pPr algn="ctr"/>
            <a:r>
              <a:rPr lang="ru-RU" sz="1600" dirty="0" smtClean="0"/>
              <a:t>УВИДЕТЬ ПРЕКРАСНОЕ РЯДОМ!</a:t>
            </a:r>
            <a:endParaRPr lang="ru-RU" sz="1600" dirty="0"/>
          </a:p>
        </p:txBody>
      </p:sp>
      <p:pic>
        <p:nvPicPr>
          <p:cNvPr id="3" name="Рисунок 2" descr="C:\Users\CAB324\Desktop\Новая папка\100_931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5856" y="2564904"/>
            <a:ext cx="2880320" cy="2304256"/>
          </a:xfrm>
          <a:prstGeom prst="rect">
            <a:avLst/>
          </a:prstGeom>
          <a:noFill/>
          <a:ln>
            <a:noFill/>
          </a:ln>
        </p:spPr>
      </p:pic>
      <p:pic>
        <p:nvPicPr>
          <p:cNvPr id="4" name="Рисунок 3" descr="C:\Users\CAB324\Desktop\Новая папка\100_9264.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72200" y="1052736"/>
            <a:ext cx="2160240" cy="3024336"/>
          </a:xfrm>
          <a:prstGeom prst="rect">
            <a:avLst/>
          </a:prstGeom>
          <a:noFill/>
          <a:ln>
            <a:noFill/>
          </a:ln>
        </p:spPr>
      </p:pic>
      <p:pic>
        <p:nvPicPr>
          <p:cNvPr id="5" name="Рисунок 4" descr="C:\Users\CAB324\Desktop\Новая папка\100_9316.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5576" y="980728"/>
            <a:ext cx="2232248" cy="2880320"/>
          </a:xfrm>
          <a:prstGeom prst="rect">
            <a:avLst/>
          </a:prstGeom>
          <a:noFill/>
          <a:ln>
            <a:noFill/>
          </a:ln>
        </p:spPr>
      </p:pic>
    </p:spTree>
    <p:extLst>
      <p:ext uri="{BB962C8B-B14F-4D97-AF65-F5344CB8AC3E}">
        <p14:creationId xmlns:p14="http://schemas.microsoft.com/office/powerpoint/2010/main" val="34842334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Users\CAB324\Desktop\Новая папка\100_9236.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620688"/>
            <a:ext cx="5472608" cy="4464496"/>
          </a:xfrm>
          <a:prstGeom prst="rect">
            <a:avLst/>
          </a:prstGeom>
          <a:noFill/>
          <a:ln>
            <a:noFill/>
          </a:ln>
        </p:spPr>
      </p:pic>
      <p:sp>
        <p:nvSpPr>
          <p:cNvPr id="5" name="Заголовок 4"/>
          <p:cNvSpPr>
            <a:spLocks noGrp="1"/>
          </p:cNvSpPr>
          <p:nvPr>
            <p:ph type="title"/>
          </p:nvPr>
        </p:nvSpPr>
        <p:spPr>
          <a:xfrm>
            <a:off x="5940152" y="548680"/>
            <a:ext cx="2952328" cy="4104456"/>
          </a:xfrm>
        </p:spPr>
        <p:txBody>
          <a:bodyPr>
            <a:normAutofit fontScale="90000"/>
          </a:bodyPr>
          <a:lstStyle/>
          <a:p>
            <a:pPr algn="ctr"/>
            <a:r>
              <a:rPr lang="ru-RU" sz="1400" dirty="0" smtClean="0"/>
              <a:t/>
            </a:r>
            <a:br>
              <a:rPr lang="ru-RU" sz="1400" dirty="0" smtClean="0"/>
            </a:br>
            <a:r>
              <a:rPr lang="ru-RU" sz="1400" dirty="0" smtClean="0"/>
              <a:t/>
            </a:r>
            <a:br>
              <a:rPr lang="ru-RU" sz="1400" dirty="0" smtClean="0"/>
            </a:br>
            <a:r>
              <a:rPr lang="ru-RU" sz="1400" dirty="0" smtClean="0"/>
              <a:t/>
            </a:r>
            <a:br>
              <a:rPr lang="ru-RU" sz="1400" dirty="0" smtClean="0"/>
            </a:br>
            <a:r>
              <a:rPr lang="ru-RU" sz="1400" dirty="0" smtClean="0"/>
              <a:t/>
            </a:r>
            <a:br>
              <a:rPr lang="ru-RU" sz="1400" dirty="0" smtClean="0"/>
            </a:br>
            <a:r>
              <a:rPr lang="ru-RU" sz="1400" dirty="0" smtClean="0"/>
              <a:t/>
            </a:r>
            <a:br>
              <a:rPr lang="ru-RU" sz="1400" dirty="0" smtClean="0"/>
            </a:br>
            <a:r>
              <a:rPr lang="ru-RU" sz="1800" dirty="0" smtClean="0"/>
              <a:t>С пожеланиями успехов и побед к нам обратился выдающийся путешественник          Е. Ковалевский.   Чтобы у участников всё хорошо получилось,                Е. Ковалевский «зарядил» всех присутствующих положительной энергией с помощью тибетской поющей чаши.</a:t>
            </a:r>
            <a:r>
              <a:rPr lang="ru-RU" sz="1600" dirty="0" smtClean="0"/>
              <a:t/>
            </a:r>
            <a:br>
              <a:rPr lang="ru-RU" sz="1600" dirty="0" smtClean="0"/>
            </a:br>
            <a:endParaRPr lang="ru-RU" sz="1600" dirty="0"/>
          </a:p>
        </p:txBody>
      </p:sp>
      <p:sp>
        <p:nvSpPr>
          <p:cNvPr id="4" name="Прямоугольник 3"/>
          <p:cNvSpPr/>
          <p:nvPr/>
        </p:nvSpPr>
        <p:spPr>
          <a:xfrm>
            <a:off x="395536" y="5229200"/>
            <a:ext cx="6120680" cy="584775"/>
          </a:xfrm>
          <a:prstGeom prst="rect">
            <a:avLst/>
          </a:prstGeom>
        </p:spPr>
        <p:txBody>
          <a:bodyPr wrap="square">
            <a:spAutoFit/>
          </a:bodyPr>
          <a:lstStyle/>
          <a:p>
            <a:pPr algn="ctr"/>
            <a:r>
              <a:rPr lang="ru-RU" sz="1600" b="1" dirty="0" smtClean="0">
                <a:solidFill>
                  <a:srgbClr val="F07F09">
                    <a:tint val="88000"/>
                    <a:satMod val="150000"/>
                  </a:srgbClr>
                </a:solidFill>
                <a:effectLst>
                  <a:outerShdw blurRad="53975" dist="22860" dir="5400000" algn="tl" rotWithShape="0">
                    <a:srgbClr val="000000">
                      <a:alpha val="55000"/>
                    </a:srgbClr>
                  </a:outerShdw>
                </a:effectLst>
              </a:rPr>
              <a:t>ПРИВЕТСТВИЕ И НАПУТСТВИЕ</a:t>
            </a:r>
          </a:p>
          <a:p>
            <a:pPr algn="ctr"/>
            <a:r>
              <a:rPr lang="ru-RU" sz="1600" b="1" dirty="0" smtClean="0">
                <a:solidFill>
                  <a:srgbClr val="F07F09">
                    <a:tint val="88000"/>
                    <a:satMod val="150000"/>
                  </a:srgbClr>
                </a:solidFill>
                <a:effectLst>
                  <a:outerShdw blurRad="53975" dist="22860" dir="5400000" algn="tl" rotWithShape="0">
                    <a:srgbClr val="000000">
                      <a:alpha val="55000"/>
                    </a:srgbClr>
                  </a:outerShdw>
                </a:effectLst>
              </a:rPr>
              <a:t> ПЕРЕД СТАРТОМ</a:t>
            </a:r>
            <a:endParaRPr lang="ru-RU" sz="1600" dirty="0">
              <a:solidFill>
                <a:prstClr val="black"/>
              </a:solidFill>
            </a:endParaRPr>
          </a:p>
        </p:txBody>
      </p:sp>
      <p:pic>
        <p:nvPicPr>
          <p:cNvPr id="6" name="Picture 4"/>
          <p:cNvPicPr>
            <a:picLocks noChangeAspect="1" noChangeArrowheads="1"/>
          </p:cNvPicPr>
          <p:nvPr/>
        </p:nvPicPr>
        <p:blipFill>
          <a:blip r:embed="rId4" cstate="print"/>
          <a:srcRect/>
          <a:stretch>
            <a:fillRect/>
          </a:stretch>
        </p:blipFill>
        <p:spPr bwMode="auto">
          <a:xfrm>
            <a:off x="5580112" y="4509120"/>
            <a:ext cx="3145742" cy="1800200"/>
          </a:xfrm>
          <a:prstGeom prst="rect">
            <a:avLst/>
          </a:prstGeom>
          <a:noFill/>
          <a:ln w="9525">
            <a:noFill/>
            <a:miter lim="800000"/>
            <a:headEnd/>
            <a:tailEnd/>
          </a:ln>
        </p:spPr>
      </p:pic>
    </p:spTree>
    <p:extLst>
      <p:ext uri="{BB962C8B-B14F-4D97-AF65-F5344CB8AC3E}">
        <p14:creationId xmlns:p14="http://schemas.microsoft.com/office/powerpoint/2010/main" val="16849705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620688"/>
            <a:ext cx="8183880" cy="432048"/>
          </a:xfrm>
        </p:spPr>
        <p:txBody>
          <a:bodyPr>
            <a:normAutofit/>
          </a:bodyPr>
          <a:lstStyle/>
          <a:p>
            <a:pPr algn="ctr"/>
            <a:r>
              <a:rPr lang="ru-RU" sz="1600" dirty="0" smtClean="0"/>
              <a:t>ПОД ФЛАГОМ РУССКОГО ГЕОГРАФИЧЕСКОГО ОБЩЕСТВА</a:t>
            </a:r>
            <a:endParaRPr lang="ru-RU" sz="1600" dirty="0"/>
          </a:p>
        </p:txBody>
      </p:sp>
      <p:pic>
        <p:nvPicPr>
          <p:cNvPr id="3" name="Рисунок 2" descr="C:\Users\CAB324\Desktop\Новая папка\100_9321.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95736" y="1196752"/>
            <a:ext cx="5049609" cy="3788228"/>
          </a:xfrm>
          <a:prstGeom prst="rect">
            <a:avLst/>
          </a:prstGeom>
          <a:noFill/>
          <a:ln>
            <a:noFill/>
          </a:ln>
        </p:spPr>
      </p:pic>
    </p:spTree>
    <p:extLst>
      <p:ext uri="{BB962C8B-B14F-4D97-AF65-F5344CB8AC3E}">
        <p14:creationId xmlns:p14="http://schemas.microsoft.com/office/powerpoint/2010/main" val="41591632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692696"/>
            <a:ext cx="8183880" cy="792088"/>
          </a:xfrm>
        </p:spPr>
        <p:txBody>
          <a:bodyPr>
            <a:normAutofit/>
          </a:bodyPr>
          <a:lstStyle/>
          <a:p>
            <a:pPr algn="ctr"/>
            <a:r>
              <a:rPr lang="ru-RU" sz="1600" dirty="0" smtClean="0"/>
              <a:t>СПАСИБО ЗА ВНИМАНИЕ!</a:t>
            </a:r>
            <a:endParaRPr lang="ru-RU" sz="1600" dirty="0"/>
          </a:p>
        </p:txBody>
      </p:sp>
      <p:pic>
        <p:nvPicPr>
          <p:cNvPr id="3" name="Picture 3"/>
          <p:cNvPicPr>
            <a:picLocks noChangeAspect="1" noChangeArrowheads="1"/>
          </p:cNvPicPr>
          <p:nvPr/>
        </p:nvPicPr>
        <p:blipFill>
          <a:blip r:embed="rId2" cstate="print"/>
          <a:srcRect/>
          <a:stretch>
            <a:fillRect/>
          </a:stretch>
        </p:blipFill>
        <p:spPr bwMode="auto">
          <a:xfrm>
            <a:off x="755575" y="2132856"/>
            <a:ext cx="7704857" cy="2044728"/>
          </a:xfrm>
          <a:prstGeom prst="rect">
            <a:avLst/>
          </a:prstGeom>
          <a:noFill/>
          <a:ln w="9525">
            <a:noFill/>
            <a:miter lim="800000"/>
            <a:headEnd/>
            <a:tailEnd/>
          </a:ln>
        </p:spPr>
      </p:pic>
    </p:spTree>
    <p:extLst>
      <p:ext uri="{BB962C8B-B14F-4D97-AF65-F5344CB8AC3E}">
        <p14:creationId xmlns:p14="http://schemas.microsoft.com/office/powerpoint/2010/main" val="10385199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96136" y="620688"/>
            <a:ext cx="3168352" cy="2448272"/>
          </a:xfrm>
        </p:spPr>
        <p:txBody>
          <a:bodyPr>
            <a:noAutofit/>
          </a:bodyPr>
          <a:lstStyle/>
          <a:p>
            <a:pPr algn="ctr"/>
            <a:r>
              <a:rPr lang="ru-RU" sz="1600" dirty="0" smtClean="0"/>
              <a:t>Разрешите представиться: </a:t>
            </a:r>
            <a:br>
              <a:rPr lang="ru-RU" sz="1600" dirty="0" smtClean="0"/>
            </a:br>
            <a:r>
              <a:rPr lang="ru-RU" sz="1600" dirty="0" smtClean="0"/>
              <a:t>команда «ЛОСЬ», потому, что мы </a:t>
            </a:r>
            <a:br>
              <a:rPr lang="ru-RU" sz="1600" dirty="0" smtClean="0"/>
            </a:br>
            <a:r>
              <a:rPr lang="ru-RU" sz="1600" dirty="0" smtClean="0"/>
              <a:t> </a:t>
            </a:r>
            <a:r>
              <a:rPr lang="ru-RU" sz="1600" b="1" dirty="0" smtClean="0"/>
              <a:t>Л</a:t>
            </a:r>
            <a:r>
              <a:rPr lang="ru-RU" sz="1600" dirty="0" smtClean="0"/>
              <a:t> – ловкие </a:t>
            </a:r>
            <a:br>
              <a:rPr lang="ru-RU" sz="1600" dirty="0" smtClean="0"/>
            </a:br>
            <a:r>
              <a:rPr lang="ru-RU" sz="1600" b="1" dirty="0" smtClean="0"/>
              <a:t>О</a:t>
            </a:r>
            <a:r>
              <a:rPr lang="ru-RU" sz="1600" dirty="0" smtClean="0"/>
              <a:t> – остроумные </a:t>
            </a:r>
            <a:br>
              <a:rPr lang="ru-RU" sz="1600" dirty="0" smtClean="0"/>
            </a:br>
            <a:r>
              <a:rPr lang="ru-RU" sz="1600" b="1" dirty="0" smtClean="0"/>
              <a:t>С</a:t>
            </a:r>
            <a:r>
              <a:rPr lang="ru-RU" sz="1600" dirty="0" smtClean="0"/>
              <a:t> – смелые </a:t>
            </a:r>
            <a:br>
              <a:rPr lang="ru-RU" sz="1600" dirty="0" smtClean="0"/>
            </a:br>
            <a:r>
              <a:rPr lang="ru-RU" sz="1600" b="1" dirty="0" smtClean="0"/>
              <a:t>Ь</a:t>
            </a:r>
            <a:r>
              <a:rPr lang="ru-RU" sz="1600" dirty="0" smtClean="0"/>
              <a:t> – и с мягким характером</a:t>
            </a:r>
            <a:endParaRPr lang="ru-RU" sz="1600" dirty="0"/>
          </a:p>
        </p:txBody>
      </p:sp>
      <p:pic>
        <p:nvPicPr>
          <p:cNvPr id="4" name="Рисунок 3" descr="C:\Users\CAB324\Desktop\Новая папка\100_9234.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568" y="620688"/>
            <a:ext cx="5472608" cy="4104456"/>
          </a:xfrm>
          <a:prstGeom prst="rect">
            <a:avLst/>
          </a:prstGeom>
          <a:noFill/>
          <a:ln>
            <a:noFill/>
          </a:ln>
        </p:spPr>
      </p:pic>
      <p:pic>
        <p:nvPicPr>
          <p:cNvPr id="5" name="Picture 8"/>
          <p:cNvPicPr>
            <a:picLocks noChangeAspect="1" noChangeArrowheads="1"/>
          </p:cNvPicPr>
          <p:nvPr/>
        </p:nvPicPr>
        <p:blipFill>
          <a:blip r:embed="rId4" cstate="print"/>
          <a:srcRect/>
          <a:stretch>
            <a:fillRect/>
          </a:stretch>
        </p:blipFill>
        <p:spPr bwMode="auto">
          <a:xfrm>
            <a:off x="5868144" y="3933056"/>
            <a:ext cx="2647777" cy="1762652"/>
          </a:xfrm>
          <a:prstGeom prst="rect">
            <a:avLst/>
          </a:prstGeom>
          <a:noFill/>
          <a:ln w="9525">
            <a:noFill/>
            <a:miter lim="800000"/>
            <a:headEnd/>
            <a:tailEnd/>
          </a:ln>
        </p:spPr>
      </p:pic>
      <p:sp>
        <p:nvSpPr>
          <p:cNvPr id="8" name="Прямоугольник 7"/>
          <p:cNvSpPr/>
          <p:nvPr/>
        </p:nvSpPr>
        <p:spPr>
          <a:xfrm>
            <a:off x="971600" y="5085184"/>
            <a:ext cx="4032448" cy="338554"/>
          </a:xfrm>
          <a:prstGeom prst="rect">
            <a:avLst/>
          </a:prstGeom>
        </p:spPr>
        <p:txBody>
          <a:bodyPr wrap="square">
            <a:spAutoFit/>
          </a:bodyPr>
          <a:lstStyle/>
          <a:p>
            <a:pPr algn="ctr"/>
            <a:r>
              <a:rPr lang="ru-RU" sz="1600" b="1" dirty="0" smtClean="0">
                <a:solidFill>
                  <a:srgbClr val="F07F09">
                    <a:tint val="88000"/>
                    <a:satMod val="150000"/>
                  </a:srgbClr>
                </a:solidFill>
                <a:effectLst>
                  <a:outerShdw blurRad="53975" dist="22860" dir="5400000" algn="tl" rotWithShape="0">
                    <a:srgbClr val="000000">
                      <a:alpha val="55000"/>
                    </a:srgbClr>
                  </a:outerShdw>
                </a:effectLst>
              </a:rPr>
              <a:t>ПРЕДСТАВЛЕНИЕ КОМАНД</a:t>
            </a:r>
            <a:endParaRPr lang="ru-RU" dirty="0">
              <a:solidFill>
                <a:prstClr val="black"/>
              </a:solidFill>
            </a:endParaRPr>
          </a:p>
        </p:txBody>
      </p:sp>
    </p:spTree>
    <p:extLst>
      <p:ext uri="{BB962C8B-B14F-4D97-AF65-F5344CB8AC3E}">
        <p14:creationId xmlns:p14="http://schemas.microsoft.com/office/powerpoint/2010/main" val="5265379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47664" y="4941168"/>
            <a:ext cx="4536504" cy="504056"/>
          </a:xfrm>
        </p:spPr>
        <p:txBody>
          <a:bodyPr>
            <a:normAutofit fontScale="90000"/>
          </a:bodyPr>
          <a:lstStyle/>
          <a:p>
            <a:pPr algn="ctr"/>
            <a:r>
              <a:rPr lang="ru-RU" sz="1600" dirty="0" smtClean="0"/>
              <a:t> </a:t>
            </a:r>
            <a:r>
              <a:rPr lang="ru-RU" sz="1800" dirty="0" smtClean="0"/>
              <a:t>НЕМНОГО ВОЛНУЕМСЯ ПЕРЕД СТАРТОМ </a:t>
            </a:r>
            <a:endParaRPr lang="ru-RU" sz="1800" dirty="0"/>
          </a:p>
        </p:txBody>
      </p:sp>
      <p:pic>
        <p:nvPicPr>
          <p:cNvPr id="3" name="Рисунок 2" descr="C:\Users\CAB324\Desktop\Новая папка\100_9237.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23728" y="1196752"/>
            <a:ext cx="4536504" cy="3600400"/>
          </a:xfrm>
          <a:prstGeom prst="rect">
            <a:avLst/>
          </a:prstGeom>
          <a:noFill/>
          <a:ln>
            <a:noFill/>
          </a:ln>
        </p:spPr>
      </p:pic>
      <p:pic>
        <p:nvPicPr>
          <p:cNvPr id="4" name="Picture 6"/>
          <p:cNvPicPr>
            <a:picLocks noChangeAspect="1" noChangeArrowheads="1"/>
          </p:cNvPicPr>
          <p:nvPr/>
        </p:nvPicPr>
        <p:blipFill>
          <a:blip r:embed="rId4" cstate="print"/>
          <a:srcRect/>
          <a:stretch>
            <a:fillRect/>
          </a:stretch>
        </p:blipFill>
        <p:spPr bwMode="auto">
          <a:xfrm>
            <a:off x="683568" y="764704"/>
            <a:ext cx="2232248" cy="2232248"/>
          </a:xfrm>
          <a:prstGeom prst="rect">
            <a:avLst/>
          </a:prstGeom>
          <a:noFill/>
          <a:ln w="9525">
            <a:noFill/>
            <a:miter lim="800000"/>
            <a:headEnd/>
            <a:tailEnd/>
          </a:ln>
        </p:spPr>
      </p:pic>
      <p:pic>
        <p:nvPicPr>
          <p:cNvPr id="5" name="Picture 7"/>
          <p:cNvPicPr>
            <a:picLocks noChangeAspect="1" noChangeArrowheads="1"/>
          </p:cNvPicPr>
          <p:nvPr/>
        </p:nvPicPr>
        <p:blipFill>
          <a:blip r:embed="rId5" cstate="print"/>
          <a:srcRect/>
          <a:stretch>
            <a:fillRect/>
          </a:stretch>
        </p:blipFill>
        <p:spPr bwMode="auto">
          <a:xfrm>
            <a:off x="6300192" y="3645024"/>
            <a:ext cx="2438400" cy="1917700"/>
          </a:xfrm>
          <a:prstGeom prst="rect">
            <a:avLst/>
          </a:prstGeom>
          <a:noFill/>
          <a:ln w="9525">
            <a:noFill/>
            <a:miter lim="800000"/>
            <a:headEnd/>
            <a:tailEnd/>
          </a:ln>
        </p:spPr>
      </p:pic>
    </p:spTree>
    <p:extLst>
      <p:ext uri="{BB962C8B-B14F-4D97-AF65-F5344CB8AC3E}">
        <p14:creationId xmlns:p14="http://schemas.microsoft.com/office/powerpoint/2010/main" val="8539808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32040" y="274638"/>
            <a:ext cx="3888432" cy="1143000"/>
          </a:xfrm>
        </p:spPr>
        <p:txBody>
          <a:bodyPr>
            <a:normAutofit/>
          </a:bodyPr>
          <a:lstStyle/>
          <a:p>
            <a:r>
              <a:rPr lang="ru-RU" sz="1600" b="1" u="sng" dirty="0" smtClean="0"/>
              <a:t/>
            </a:r>
            <a:br>
              <a:rPr lang="ru-RU" sz="1600" b="1" u="sng" dirty="0" smtClean="0"/>
            </a:br>
            <a:r>
              <a:rPr lang="ru-RU" sz="1600" b="1" u="sng" dirty="0" smtClean="0"/>
              <a:t>1 станция -  «Краеведческая»</a:t>
            </a:r>
            <a:r>
              <a:rPr lang="ru-RU" dirty="0" smtClean="0"/>
              <a:t/>
            </a:r>
            <a:br>
              <a:rPr lang="ru-RU" dirty="0" smtClean="0"/>
            </a:br>
            <a:endParaRPr lang="ru-RU" dirty="0"/>
          </a:p>
        </p:txBody>
      </p:sp>
      <p:pic>
        <p:nvPicPr>
          <p:cNvPr id="3" name="Рисунок 2" descr="C:\Users\CAB324\Desktop\Новая папка\100_9311.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620688"/>
            <a:ext cx="4320480" cy="3240360"/>
          </a:xfrm>
          <a:prstGeom prst="rect">
            <a:avLst/>
          </a:prstGeom>
          <a:noFill/>
          <a:ln>
            <a:noFill/>
          </a:ln>
        </p:spPr>
      </p:pic>
      <p:pic>
        <p:nvPicPr>
          <p:cNvPr id="4" name="Рисунок 3"/>
          <p:cNvPicPr/>
          <p:nvPr/>
        </p:nvPicPr>
        <p:blipFill>
          <a:blip r:embed="rId4" cstate="print"/>
          <a:stretch>
            <a:fillRect/>
          </a:stretch>
        </p:blipFill>
        <p:spPr>
          <a:xfrm>
            <a:off x="5076056" y="1052736"/>
            <a:ext cx="3516156" cy="4752528"/>
          </a:xfrm>
          <a:prstGeom prst="rect">
            <a:avLst/>
          </a:prstGeom>
        </p:spPr>
      </p:pic>
      <p:pic>
        <p:nvPicPr>
          <p:cNvPr id="14" name="Picture 5"/>
          <p:cNvPicPr>
            <a:picLocks noChangeAspect="1" noChangeArrowheads="1"/>
          </p:cNvPicPr>
          <p:nvPr/>
        </p:nvPicPr>
        <p:blipFill>
          <a:blip r:embed="rId5" cstate="print"/>
          <a:srcRect/>
          <a:stretch>
            <a:fillRect/>
          </a:stretch>
        </p:blipFill>
        <p:spPr bwMode="auto">
          <a:xfrm>
            <a:off x="2051720" y="4077071"/>
            <a:ext cx="1944216" cy="1672069"/>
          </a:xfrm>
          <a:prstGeom prst="rect">
            <a:avLst/>
          </a:prstGeom>
          <a:noFill/>
          <a:ln w="9525">
            <a:noFill/>
            <a:miter lim="800000"/>
            <a:headEnd/>
            <a:tailEnd/>
          </a:ln>
        </p:spPr>
      </p:pic>
    </p:spTree>
    <p:extLst>
      <p:ext uri="{BB962C8B-B14F-4D97-AF65-F5344CB8AC3E}">
        <p14:creationId xmlns:p14="http://schemas.microsoft.com/office/powerpoint/2010/main" val="39702117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915816" y="476672"/>
            <a:ext cx="5770984" cy="648072"/>
          </a:xfrm>
        </p:spPr>
        <p:txBody>
          <a:bodyPr>
            <a:normAutofit/>
          </a:bodyPr>
          <a:lstStyle/>
          <a:p>
            <a:r>
              <a:rPr lang="ru-RU" sz="1600" b="1" u="sng" dirty="0" smtClean="0"/>
              <a:t>2 станция – «Метеорологическая»</a:t>
            </a:r>
            <a:r>
              <a:rPr lang="ru-RU" sz="1600" dirty="0" smtClean="0"/>
              <a:t/>
            </a:r>
            <a:br>
              <a:rPr lang="ru-RU" sz="1600" dirty="0" smtClean="0"/>
            </a:br>
            <a:endParaRPr lang="ru-RU" sz="1600" dirty="0"/>
          </a:p>
        </p:txBody>
      </p:sp>
      <p:pic>
        <p:nvPicPr>
          <p:cNvPr id="3" name="Рисунок 2" descr="C:\Users\CAB324\Desktop\Новая папка\100_9286.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8024" y="980728"/>
            <a:ext cx="3600400" cy="4320480"/>
          </a:xfrm>
          <a:prstGeom prst="rect">
            <a:avLst/>
          </a:prstGeom>
          <a:noFill/>
          <a:ln>
            <a:noFill/>
          </a:ln>
        </p:spPr>
      </p:pic>
      <p:pic>
        <p:nvPicPr>
          <p:cNvPr id="4" name="Рисунок 3"/>
          <p:cNvPicPr/>
          <p:nvPr/>
        </p:nvPicPr>
        <p:blipFill>
          <a:blip r:embed="rId4" cstate="print"/>
          <a:stretch>
            <a:fillRect/>
          </a:stretch>
        </p:blipFill>
        <p:spPr>
          <a:xfrm>
            <a:off x="1547664" y="1412776"/>
            <a:ext cx="2736304" cy="4176464"/>
          </a:xfrm>
          <a:prstGeom prst="rect">
            <a:avLst/>
          </a:prstGeom>
        </p:spPr>
      </p:pic>
      <p:pic>
        <p:nvPicPr>
          <p:cNvPr id="5" name="Picture 8"/>
          <p:cNvPicPr>
            <a:picLocks noChangeAspect="1" noChangeArrowheads="1"/>
          </p:cNvPicPr>
          <p:nvPr/>
        </p:nvPicPr>
        <p:blipFill>
          <a:blip r:embed="rId5" cstate="print"/>
          <a:srcRect/>
          <a:stretch>
            <a:fillRect/>
          </a:stretch>
        </p:blipFill>
        <p:spPr bwMode="auto">
          <a:xfrm>
            <a:off x="611559" y="548680"/>
            <a:ext cx="2205881" cy="1224136"/>
          </a:xfrm>
          <a:prstGeom prst="rect">
            <a:avLst/>
          </a:prstGeom>
          <a:noFill/>
          <a:ln w="9525">
            <a:noFill/>
            <a:miter lim="800000"/>
            <a:headEnd/>
            <a:tailEnd/>
          </a:ln>
        </p:spPr>
      </p:pic>
    </p:spTree>
    <p:extLst>
      <p:ext uri="{BB962C8B-B14F-4D97-AF65-F5344CB8AC3E}">
        <p14:creationId xmlns:p14="http://schemas.microsoft.com/office/powerpoint/2010/main" val="41480272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63688" y="404664"/>
            <a:ext cx="5472608" cy="792088"/>
          </a:xfrm>
        </p:spPr>
        <p:txBody>
          <a:bodyPr>
            <a:normAutofit fontScale="90000"/>
          </a:bodyPr>
          <a:lstStyle/>
          <a:p>
            <a:pPr algn="ctr"/>
            <a:r>
              <a:rPr lang="ru-RU" sz="1600" b="1" u="sng" dirty="0" smtClean="0"/>
              <a:t/>
            </a:r>
            <a:br>
              <a:rPr lang="ru-RU" sz="1600" b="1" u="sng" dirty="0" smtClean="0"/>
            </a:br>
            <a:r>
              <a:rPr lang="ru-RU" sz="1600" u="sng" dirty="0" smtClean="0"/>
              <a:t/>
            </a:r>
            <a:br>
              <a:rPr lang="ru-RU" sz="1600" u="sng" dirty="0" smtClean="0"/>
            </a:br>
            <a:r>
              <a:rPr lang="ru-RU" sz="1600" u="sng" dirty="0" smtClean="0"/>
              <a:t/>
            </a:r>
            <a:br>
              <a:rPr lang="ru-RU" sz="1600" u="sng" dirty="0" smtClean="0"/>
            </a:br>
            <a:r>
              <a:rPr lang="ru-RU" sz="1600" u="sng" dirty="0" smtClean="0"/>
              <a:t/>
            </a:r>
            <a:br>
              <a:rPr lang="ru-RU" sz="1600" u="sng" dirty="0" smtClean="0"/>
            </a:br>
            <a:r>
              <a:rPr lang="ru-RU" sz="1600" u="sng" dirty="0" smtClean="0"/>
              <a:t/>
            </a:r>
            <a:br>
              <a:rPr lang="ru-RU" sz="1600" u="sng" dirty="0" smtClean="0"/>
            </a:br>
            <a:r>
              <a:rPr lang="ru-RU" sz="1600" u="sng" dirty="0" smtClean="0"/>
              <a:t/>
            </a:r>
            <a:br>
              <a:rPr lang="ru-RU" sz="1600" u="sng" dirty="0" smtClean="0"/>
            </a:br>
            <a:r>
              <a:rPr lang="ru-RU" sz="1600" u="sng" dirty="0" smtClean="0"/>
              <a:t/>
            </a:r>
            <a:br>
              <a:rPr lang="ru-RU" sz="1600" u="sng" dirty="0" smtClean="0"/>
            </a:br>
            <a:r>
              <a:rPr lang="ru-RU" sz="1600" u="sng" dirty="0" smtClean="0"/>
              <a:t/>
            </a:r>
            <a:br>
              <a:rPr lang="ru-RU" sz="1600" u="sng" dirty="0" smtClean="0"/>
            </a:br>
            <a:r>
              <a:rPr lang="ru-RU" sz="1600" u="sng" dirty="0" smtClean="0"/>
              <a:t/>
            </a:r>
            <a:br>
              <a:rPr lang="ru-RU" sz="1600" u="sng" dirty="0" smtClean="0"/>
            </a:br>
            <a:r>
              <a:rPr lang="ru-RU" sz="1600" u="sng" dirty="0" smtClean="0"/>
              <a:t/>
            </a:r>
            <a:br>
              <a:rPr lang="ru-RU" sz="1600" u="sng" dirty="0" smtClean="0"/>
            </a:br>
            <a:r>
              <a:rPr lang="ru-RU" sz="1600" u="sng" dirty="0" smtClean="0"/>
              <a:t/>
            </a:r>
            <a:br>
              <a:rPr lang="ru-RU" sz="1600" u="sng" dirty="0" smtClean="0"/>
            </a:br>
            <a:r>
              <a:rPr lang="ru-RU" sz="1600" u="sng" dirty="0" smtClean="0"/>
              <a:t> </a:t>
            </a:r>
            <a:br>
              <a:rPr lang="ru-RU" sz="1600" u="sng" dirty="0" smtClean="0"/>
            </a:br>
            <a:r>
              <a:rPr lang="ru-RU" sz="1600" u="sng" dirty="0" smtClean="0"/>
              <a:t/>
            </a:r>
            <a:br>
              <a:rPr lang="ru-RU" sz="1600" u="sng" dirty="0" smtClean="0"/>
            </a:br>
            <a:r>
              <a:rPr lang="ru-RU" sz="1800" b="1" u="sng" dirty="0" smtClean="0"/>
              <a:t>3 станция – «Гидрологическая»</a:t>
            </a:r>
            <a:r>
              <a:rPr lang="ru-RU" sz="1800" dirty="0" smtClean="0"/>
              <a:t/>
            </a:r>
            <a:br>
              <a:rPr lang="ru-RU" sz="1800" dirty="0" smtClean="0"/>
            </a:br>
            <a:endParaRPr lang="ru-RU" sz="1800" dirty="0"/>
          </a:p>
        </p:txBody>
      </p:sp>
      <p:pic>
        <p:nvPicPr>
          <p:cNvPr id="8" name="Рисунок 7"/>
          <p:cNvPicPr/>
          <p:nvPr/>
        </p:nvPicPr>
        <p:blipFill>
          <a:blip r:embed="rId3" cstate="print"/>
          <a:stretch>
            <a:fillRect/>
          </a:stretch>
        </p:blipFill>
        <p:spPr>
          <a:xfrm>
            <a:off x="3491880" y="1844824"/>
            <a:ext cx="3258244" cy="3888432"/>
          </a:xfrm>
          <a:prstGeom prst="rect">
            <a:avLst/>
          </a:prstGeom>
        </p:spPr>
      </p:pic>
      <p:pic>
        <p:nvPicPr>
          <p:cNvPr id="9" name="Picture 7"/>
          <p:cNvPicPr>
            <a:picLocks noChangeAspect="1" noChangeArrowheads="1"/>
          </p:cNvPicPr>
          <p:nvPr/>
        </p:nvPicPr>
        <p:blipFill>
          <a:blip r:embed="rId4" cstate="print"/>
          <a:srcRect/>
          <a:stretch>
            <a:fillRect/>
          </a:stretch>
        </p:blipFill>
        <p:spPr bwMode="auto">
          <a:xfrm>
            <a:off x="6300192" y="1124745"/>
            <a:ext cx="2299469" cy="1440098"/>
          </a:xfrm>
          <a:prstGeom prst="rect">
            <a:avLst/>
          </a:prstGeom>
          <a:noFill/>
          <a:ln w="9525">
            <a:noFill/>
            <a:miter lim="800000"/>
            <a:headEnd/>
            <a:tailEnd/>
          </a:ln>
        </p:spPr>
      </p:pic>
      <p:pic>
        <p:nvPicPr>
          <p:cNvPr id="10" name="Рисунок 9" descr="C:\Users\CAB324\Desktop\Новая папка\100_9293.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9552" y="1052736"/>
            <a:ext cx="3024336" cy="3744416"/>
          </a:xfrm>
          <a:prstGeom prst="rect">
            <a:avLst/>
          </a:prstGeom>
          <a:noFill/>
          <a:ln>
            <a:noFill/>
          </a:ln>
        </p:spPr>
      </p:pic>
    </p:spTree>
    <p:extLst>
      <p:ext uri="{BB962C8B-B14F-4D97-AF65-F5344CB8AC3E}">
        <p14:creationId xmlns:p14="http://schemas.microsoft.com/office/powerpoint/2010/main" val="41214560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79712" y="692696"/>
            <a:ext cx="6707088" cy="360040"/>
          </a:xfrm>
        </p:spPr>
        <p:txBody>
          <a:bodyPr>
            <a:noAutofit/>
          </a:bodyPr>
          <a:lstStyle/>
          <a:p>
            <a:pPr algn="ctr"/>
            <a:r>
              <a:rPr lang="ru-RU" sz="1600" b="1" u="sng" dirty="0" smtClean="0"/>
              <a:t>4 станция – «Топографическая»</a:t>
            </a:r>
            <a:r>
              <a:rPr lang="ru-RU" sz="1600" dirty="0" smtClean="0"/>
              <a:t/>
            </a:r>
            <a:br>
              <a:rPr lang="ru-RU" sz="1600" dirty="0" smtClean="0"/>
            </a:br>
            <a:endParaRPr lang="ru-RU" sz="1600" dirty="0"/>
          </a:p>
        </p:txBody>
      </p:sp>
      <p:pic>
        <p:nvPicPr>
          <p:cNvPr id="3" name="Рисунок 2" descr="C:\Users\CAB324\Desktop\Новая папка\100_9284.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1640" y="1124744"/>
            <a:ext cx="5112568" cy="3960440"/>
          </a:xfrm>
          <a:prstGeom prst="rect">
            <a:avLst/>
          </a:prstGeom>
          <a:noFill/>
          <a:ln>
            <a:noFill/>
          </a:ln>
        </p:spPr>
      </p:pic>
      <p:pic>
        <p:nvPicPr>
          <p:cNvPr id="4" name="Picture 11"/>
          <p:cNvPicPr>
            <a:picLocks noChangeAspect="1" noChangeArrowheads="1"/>
          </p:cNvPicPr>
          <p:nvPr/>
        </p:nvPicPr>
        <p:blipFill>
          <a:blip r:embed="rId4" cstate="print"/>
          <a:srcRect/>
          <a:stretch>
            <a:fillRect/>
          </a:stretch>
        </p:blipFill>
        <p:spPr bwMode="auto">
          <a:xfrm>
            <a:off x="6732240" y="1268760"/>
            <a:ext cx="1656184" cy="1656184"/>
          </a:xfrm>
          <a:prstGeom prst="rect">
            <a:avLst/>
          </a:prstGeom>
          <a:noFill/>
          <a:ln w="9525">
            <a:noFill/>
            <a:miter lim="800000"/>
            <a:headEnd/>
            <a:tailEnd/>
          </a:ln>
        </p:spPr>
      </p:pic>
      <p:pic>
        <p:nvPicPr>
          <p:cNvPr id="5" name="Picture 2"/>
          <p:cNvPicPr>
            <a:picLocks noChangeAspect="1" noChangeArrowheads="1"/>
          </p:cNvPicPr>
          <p:nvPr/>
        </p:nvPicPr>
        <p:blipFill>
          <a:blip r:embed="rId5" cstate="print"/>
          <a:srcRect b="23879"/>
          <a:stretch>
            <a:fillRect/>
          </a:stretch>
        </p:blipFill>
        <p:spPr bwMode="auto">
          <a:xfrm>
            <a:off x="467544" y="4077072"/>
            <a:ext cx="2232248" cy="1699216"/>
          </a:xfrm>
          <a:prstGeom prst="rect">
            <a:avLst/>
          </a:prstGeom>
          <a:noFill/>
          <a:ln w="9525">
            <a:noFill/>
            <a:miter lim="800000"/>
            <a:headEnd/>
            <a:tailEnd/>
          </a:ln>
        </p:spPr>
      </p:pic>
    </p:spTree>
    <p:extLst>
      <p:ext uri="{BB962C8B-B14F-4D97-AF65-F5344CB8AC3E}">
        <p14:creationId xmlns:p14="http://schemas.microsoft.com/office/powerpoint/2010/main" val="40858696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692696"/>
            <a:ext cx="8183880" cy="504056"/>
          </a:xfrm>
        </p:spPr>
        <p:txBody>
          <a:bodyPr>
            <a:noAutofit/>
          </a:bodyPr>
          <a:lstStyle/>
          <a:p>
            <a:pPr algn="ctr"/>
            <a:r>
              <a:rPr lang="ru-RU" sz="1800" b="1" u="sng" dirty="0" smtClean="0"/>
              <a:t>5 станция – «Геологическая»</a:t>
            </a:r>
            <a:r>
              <a:rPr lang="ru-RU" sz="1800" dirty="0" smtClean="0"/>
              <a:t/>
            </a:r>
            <a:br>
              <a:rPr lang="ru-RU" sz="1800" dirty="0" smtClean="0"/>
            </a:br>
            <a:endParaRPr lang="ru-RU" sz="1800" dirty="0"/>
          </a:p>
        </p:txBody>
      </p:sp>
      <p:pic>
        <p:nvPicPr>
          <p:cNvPr id="3" name="Рисунок 2" descr="C:\Users\CAB324\Desktop\Новая папка\100_9261.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568" y="1124744"/>
            <a:ext cx="3672408" cy="2880320"/>
          </a:xfrm>
          <a:prstGeom prst="rect">
            <a:avLst/>
          </a:prstGeom>
          <a:noFill/>
          <a:ln>
            <a:noFill/>
          </a:ln>
        </p:spPr>
      </p:pic>
      <p:pic>
        <p:nvPicPr>
          <p:cNvPr id="4" name="Рисунок 3" descr="C:\Users\CAB324\Desktop\Новая папка\100_9262.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3068960"/>
            <a:ext cx="4032448" cy="2736304"/>
          </a:xfrm>
          <a:prstGeom prst="rect">
            <a:avLst/>
          </a:prstGeom>
          <a:noFill/>
          <a:ln>
            <a:noFill/>
          </a:ln>
        </p:spPr>
      </p:pic>
      <p:pic>
        <p:nvPicPr>
          <p:cNvPr id="6" name="Picture 8"/>
          <p:cNvPicPr>
            <a:picLocks noChangeAspect="1" noChangeArrowheads="1"/>
          </p:cNvPicPr>
          <p:nvPr/>
        </p:nvPicPr>
        <p:blipFill>
          <a:blip r:embed="rId5" cstate="print"/>
          <a:srcRect/>
          <a:stretch>
            <a:fillRect/>
          </a:stretch>
        </p:blipFill>
        <p:spPr bwMode="auto">
          <a:xfrm>
            <a:off x="5652120" y="1124744"/>
            <a:ext cx="2730872" cy="1581907"/>
          </a:xfrm>
          <a:prstGeom prst="rect">
            <a:avLst/>
          </a:prstGeom>
          <a:noFill/>
          <a:ln w="9525">
            <a:noFill/>
            <a:miter lim="800000"/>
            <a:headEnd/>
            <a:tailEnd/>
          </a:ln>
        </p:spPr>
      </p:pic>
    </p:spTree>
    <p:extLst>
      <p:ext uri="{BB962C8B-B14F-4D97-AF65-F5344CB8AC3E}">
        <p14:creationId xmlns:p14="http://schemas.microsoft.com/office/powerpoint/2010/main" val="68758248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1296</Words>
  <Application>Microsoft Office PowerPoint</Application>
  <PresentationFormat>Экран (4:3)</PresentationFormat>
  <Paragraphs>70</Paragraphs>
  <Slides>21</Slides>
  <Notes>19</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Аспект</vt:lpstr>
      <vt:lpstr>                 Муниципальное бюджетное общеобразовательное учреждение  «Средняя общеобразовательная школа № 198» ЗАТО Северск Томской области    Отчет по полевому практикуму по наукам о Земле-2015 «ПОЗнай и береги природу!»                             Выполнили:                                             Пачин Сергей, 7 класс                                                  Калинин Никита, 8 класс                                                  Дмитриев Игорь, 9 класс                                               Цыбаев Илья, 10 класс                                                     Довыденко Анна, 11 класс                                 Руководитель:                                                        Долгова Ирина Николаевна,                                          учитель географии            Томск 2015 г. </vt:lpstr>
      <vt:lpstr>     С пожеланиями успехов и побед к нам обратился выдающийся путешественник          Е. Ковалевский.   Чтобы у участников всё хорошо получилось,                Е. Ковалевский «зарядил» всех присутствующих положительной энергией с помощью тибетской поющей чаши. </vt:lpstr>
      <vt:lpstr>Разрешите представиться:  команда «ЛОСЬ», потому, что мы   Л – ловкие  О – остроумные  С – смелые  Ь – и с мягким характером</vt:lpstr>
      <vt:lpstr> НЕМНОГО ВОЛНУЕМСЯ ПЕРЕД СТАРТОМ </vt:lpstr>
      <vt:lpstr> 1 станция -  «Краеведческая» </vt:lpstr>
      <vt:lpstr>2 станция – «Метеорологическая» </vt:lpstr>
      <vt:lpstr>              3 станция – «Гидрологическая» </vt:lpstr>
      <vt:lpstr>4 станция – «Топографическая» </vt:lpstr>
      <vt:lpstr>5 станция – «Геологическая» </vt:lpstr>
      <vt:lpstr>6 станция – «Ботаническая» </vt:lpstr>
      <vt:lpstr>7 станция -  «Почвоведческая» </vt:lpstr>
      <vt:lpstr>8 станция – «Охраняемые территории Томской области». </vt:lpstr>
      <vt:lpstr>9 станция -  «Медицинская» </vt:lpstr>
      <vt:lpstr>10 станция -  «Спортивная» </vt:lpstr>
      <vt:lpstr>11 станция – «Бардовская» </vt:lpstr>
      <vt:lpstr>12 станция – «Туристическая» </vt:lpstr>
      <vt:lpstr>ВОЙНА – ВОЙНОЙ, ОБЕД- ПО РАСПИСАНИЮ!»</vt:lpstr>
      <vt:lpstr>ЛЕСНЫЕ ГОСТИ</vt:lpstr>
      <vt:lpstr>УВИДЕТЬ ПРЕКРАСНОЕ РЯДОМ!</vt:lpstr>
      <vt:lpstr>ПОД ФЛАГОМ РУССКОГО ГЕОГРАФИЧЕСКОГО ОБЩЕСТВА</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Муниципальное бюджетное общеобразовательное учреждение  «Средняя общеобразовательная школа № 198» ЗАТО Северск Томской области    Отчет по полевому практикуму по наукам о Земле-2015 «ПОЗнай и береги природу!»                             Выполнили:                                             Пачин Сергей, 7 класс                                                  Калинин Никита, 8 класс                                                  Дмитриев Игорь, 9 класс                                               Цыбаев Илья, 10 класс                                                     Довыденко Анна, 11 класс                                 Руководитель:                                                        Долгова Ирина Николаевна,                                          учитель географии            Томск 2015 г. </dc:title>
  <dc:creator>CAB324</dc:creator>
  <cp:lastModifiedBy>Долгова</cp:lastModifiedBy>
  <cp:revision>1</cp:revision>
  <dcterms:created xsi:type="dcterms:W3CDTF">2015-11-12T04:25:19Z</dcterms:created>
  <dcterms:modified xsi:type="dcterms:W3CDTF">2015-11-12T04:25:45Z</dcterms:modified>
</cp:coreProperties>
</file>